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71" r:id="rId3"/>
    <p:sldId id="272" r:id="rId4"/>
    <p:sldId id="269" r:id="rId5"/>
    <p:sldId id="273" r:id="rId6"/>
    <p:sldId id="268" r:id="rId7"/>
    <p:sldId id="270" r:id="rId8"/>
    <p:sldId id="263" r:id="rId9"/>
    <p:sldId id="266" r:id="rId10"/>
    <p:sldId id="267" r:id="rId11"/>
    <p:sldId id="264" r:id="rId12"/>
    <p:sldId id="265" r:id="rId13"/>
    <p:sldId id="258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6C1BF-6052-4ADE-9CB4-3C11C209AA10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5D12EDC7-10E0-49FB-BC74-8C9A7B1492D8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b="1" dirty="0" smtClean="0"/>
            <a:t>2000 – 2002</a:t>
          </a:r>
          <a:endParaRPr lang="ru-RU" sz="1400" dirty="0"/>
        </a:p>
      </dgm:t>
    </dgm:pt>
    <dgm:pt modelId="{C9A79285-9228-47D5-80A4-758F7A532BC6}" type="parTrans" cxnId="{7969B7A3-EB33-4647-B48E-896CE57ECE9D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19D3D131-0FC4-459B-9432-780CB3314100}" type="sibTrans" cxnId="{7969B7A3-EB33-4647-B48E-896CE57ECE9D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19057D7E-6BA9-4F24-B27A-210BE875F6E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b="1" dirty="0" smtClean="0"/>
            <a:t>2003 – 2006</a:t>
          </a:r>
          <a:endParaRPr lang="ru-RU" sz="1400" b="1" dirty="0"/>
        </a:p>
      </dgm:t>
    </dgm:pt>
    <dgm:pt modelId="{85A404D9-B16A-4079-B7A4-ACCF7EADFBDC}" type="parTrans" cxnId="{B72EDBB2-444D-4A35-94CD-47175291A34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42C8DE78-4651-4F66-864A-0FBC6EF7F822}" type="sibTrans" cxnId="{B72EDBB2-444D-4A35-94CD-47175291A34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7399A5D1-FFD0-4D0E-A0D6-A9F1FCA75BD4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b="1" dirty="0" smtClean="0"/>
            <a:t>2009 – 2010</a:t>
          </a:r>
          <a:endParaRPr lang="ru-RU" sz="1400" dirty="0"/>
        </a:p>
      </dgm:t>
    </dgm:pt>
    <dgm:pt modelId="{D880D63A-29FF-4E3D-BC9D-3D183FE520D2}" type="parTrans" cxnId="{90CC1CD4-A756-4155-8670-453139DE9BA6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CB797B14-C756-4727-829E-5CAF092811E4}" type="sibTrans" cxnId="{90CC1CD4-A756-4155-8670-453139DE9BA6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B7A8020A-59FA-47A3-BD09-A858459B06E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b="1" dirty="0" smtClean="0"/>
            <a:t>2007 – 2008</a:t>
          </a:r>
          <a:endParaRPr lang="ru-RU" sz="1400" b="1" dirty="0"/>
        </a:p>
      </dgm:t>
    </dgm:pt>
    <dgm:pt modelId="{A2779255-9B53-4FC1-9741-B914D6CBC24E}" type="parTrans" cxnId="{D8B0A28F-3406-4BF7-884F-72B08BEF2DB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C3F38E55-4424-4F68-9C1C-C6EDAA7B6288}" type="sibTrans" cxnId="{D8B0A28F-3406-4BF7-884F-72B08BEF2DB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3D76423A-0F41-436A-A2E9-F60DDFEA4B2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Сдача отчетности в Росстат</a:t>
          </a:r>
          <a:endParaRPr lang="ru-RU" sz="1400" dirty="0"/>
        </a:p>
      </dgm:t>
    </dgm:pt>
    <dgm:pt modelId="{61939E68-1B29-4EE6-9033-0EE728AF0674}" type="parTrans" cxnId="{0A613CCF-8A5B-4775-936D-B840A4627B5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F810BAC0-5194-4695-9F5B-016F9609F4D3}" type="sibTrans" cxnId="{0A613CCF-8A5B-4775-936D-B840A4627B5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65322164-30C2-4FDA-A69D-7CEB34E5F1B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Образование компании «</a:t>
          </a:r>
          <a:r>
            <a:rPr lang="ru-RU" sz="1400" dirty="0" err="1" smtClean="0"/>
            <a:t>Такском</a:t>
          </a:r>
          <a:r>
            <a:rPr lang="ru-RU" sz="1400" dirty="0" smtClean="0"/>
            <a:t>»</a:t>
          </a:r>
          <a:endParaRPr lang="ru-RU" sz="1400" dirty="0"/>
        </a:p>
      </dgm:t>
    </dgm:pt>
    <dgm:pt modelId="{426F9497-EABC-406F-AD91-CF01141A0259}" type="parTrans" cxnId="{4BBF8C16-CAB3-4EF5-B9B3-0F24E9BA000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27BFD8BC-1452-4DB1-A947-1E303E9F11D3}" type="sibTrans" cxnId="{4BBF8C16-CAB3-4EF5-B9B3-0F24E9BA000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5E197256-EC45-4C3E-AEE6-3623B3749CC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Число клиентов превысило</a:t>
          </a:r>
          <a:br>
            <a:rPr lang="ru-RU" sz="1400" dirty="0" smtClean="0"/>
          </a:br>
          <a:r>
            <a:rPr lang="ru-RU" sz="1400" dirty="0" smtClean="0"/>
            <a:t> 200 тысяч</a:t>
          </a:r>
          <a:endParaRPr lang="ru-RU" sz="1400" dirty="0"/>
        </a:p>
      </dgm:t>
    </dgm:pt>
    <dgm:pt modelId="{6742A4BF-D851-42EE-84B0-EB1BBF95819E}" type="parTrans" cxnId="{D81D2DAB-C0CA-43DF-B160-FF53B672359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4F9C4992-DE54-4A9E-9FD2-1343A15B5849}" type="sibTrans" cxnId="{D81D2DAB-C0CA-43DF-B160-FF53B672359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E1C4C77A-510A-493A-A4FC-3C5CA0B004C3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Промышленная эксплуатация системы с ФНС</a:t>
          </a:r>
          <a:endParaRPr lang="ru-RU" sz="1400" dirty="0"/>
        </a:p>
      </dgm:t>
    </dgm:pt>
    <dgm:pt modelId="{24913BE9-AF3D-4492-AA9B-D80C749C2030}" type="parTrans" cxnId="{4CEFD028-7D1D-438B-8FE0-0149879BEFD6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CC557B3C-DE99-4C9C-B18E-E9E43B27B5AF}" type="sibTrans" cxnId="{4CEFD028-7D1D-438B-8FE0-0149879BEFD6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69465BA2-068C-487C-AB85-2C2615B2238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err="1" smtClean="0"/>
            <a:t>Пилотный</a:t>
          </a:r>
          <a:r>
            <a:rPr lang="ru-RU" sz="1400" dirty="0" smtClean="0"/>
            <a:t> проект по сдаче отчетности в налоговые органы (ФНС) </a:t>
          </a:r>
          <a:endParaRPr lang="ru-RU" sz="1400" dirty="0"/>
        </a:p>
      </dgm:t>
    </dgm:pt>
    <dgm:pt modelId="{51039942-68AA-4CA5-88F8-D262491DE695}" type="parTrans" cxnId="{B3201E51-B5E3-40B3-ABC2-0C5D8277864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2F8B56F0-3626-4D53-9343-3CE36B2C4E6A}" type="sibTrans" cxnId="{B3201E51-B5E3-40B3-ABC2-0C5D8277864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D6E1B23F-F87D-40E2-BE26-6DEFA4A6545F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Развертывание региональной сети (охвачена вся Россия)</a:t>
          </a:r>
          <a:endParaRPr lang="ru-RU" sz="1400" dirty="0"/>
        </a:p>
      </dgm:t>
    </dgm:pt>
    <dgm:pt modelId="{2785A66F-FFAE-4D53-95D6-D2E897A97217}" type="parTrans" cxnId="{9589C2FC-9ECA-4B24-934B-ED126E5ACBC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4A9EBF9D-E446-44B7-AB99-677935DCF843}" type="sibTrans" cxnId="{9589C2FC-9ECA-4B24-934B-ED126E5ACBC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7964C3FC-B4D3-494E-A29C-C33624E32F8C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Число клиентов превысило</a:t>
          </a:r>
          <a:br>
            <a:rPr lang="ru-RU" sz="1400" dirty="0" smtClean="0"/>
          </a:br>
          <a:r>
            <a:rPr lang="ru-RU" sz="1400" dirty="0" smtClean="0"/>
            <a:t> 100 тысяч</a:t>
          </a:r>
          <a:endParaRPr lang="ru-RU" sz="1400" dirty="0"/>
        </a:p>
      </dgm:t>
    </dgm:pt>
    <dgm:pt modelId="{F8DAC31B-F430-4420-8197-E3E64577E0B9}" type="parTrans" cxnId="{2F73E88D-3C61-4426-A84E-DBE180F5E5D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60901E8A-B89B-4446-A0F1-5F66D51B48EA}" type="sibTrans" cxnId="{2F73E88D-3C61-4426-A84E-DBE180F5E5D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0B601E79-1F45-41E3-B556-8BD8DB1FD119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Сдача отчетности в ПФР</a:t>
          </a:r>
          <a:endParaRPr lang="ru-RU" sz="1400" dirty="0"/>
        </a:p>
      </dgm:t>
    </dgm:pt>
    <dgm:pt modelId="{A5F7C3AD-B64D-451C-9C98-D7BFA5D5C162}" type="parTrans" cxnId="{D905C2D6-CEFD-410E-8F81-42EE540D3F8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66668C69-C3BF-4601-98DD-66536F0973E3}" type="sibTrans" cxnId="{D905C2D6-CEFD-410E-8F81-42EE540D3F8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8D51ECB2-E3CC-4415-A3AA-06D152F6237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Сдача отчетности в ФСС</a:t>
          </a:r>
          <a:endParaRPr lang="ru-RU" sz="1400" dirty="0"/>
        </a:p>
      </dgm:t>
    </dgm:pt>
    <dgm:pt modelId="{B9F74EF9-2BBB-4E68-B4BF-9D9BE059D23A}" type="parTrans" cxnId="{56C1030E-2ABF-48E7-95FA-0457446D19F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6EF156CA-C7CA-48EF-BCD1-59E6B0D60F5E}" type="sibTrans" cxnId="{56C1030E-2ABF-48E7-95FA-0457446D19F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B5396D58-7E5B-4D5B-9A8F-45EC65D90BB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Первые клиенты</a:t>
          </a:r>
          <a:endParaRPr lang="ru-RU" sz="1400" dirty="0"/>
        </a:p>
      </dgm:t>
    </dgm:pt>
    <dgm:pt modelId="{9FE7BBCB-E8CA-4E5B-A4DA-EC8513D35E25}" type="parTrans" cxnId="{A8A5B4B3-8C04-4DE3-AE59-376C870A3E3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3397B252-229D-4B95-A01B-988216246772}" type="sibTrans" cxnId="{A8A5B4B3-8C04-4DE3-AE59-376C870A3E32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59700F55-996A-44A1-B869-9C48DAA88CA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Сертификаты для электронных торгов</a:t>
          </a:r>
          <a:endParaRPr lang="ru-RU" sz="1400" dirty="0"/>
        </a:p>
      </dgm:t>
    </dgm:pt>
    <dgm:pt modelId="{62A289DF-1848-4004-80B1-574BC0C0EAD2}" type="parTrans" cxnId="{9CC136D5-C20F-4585-9F6E-82CBDFFE2FA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A2B0CBDB-6EC7-45E9-9F1D-00A94FFAC386}" type="sibTrans" cxnId="{9CC136D5-C20F-4585-9F6E-82CBDFFE2FA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32FC1895-45BA-428E-91AB-2A77070AC04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Открытие направления 1С-Франчайзинг</a:t>
          </a:r>
          <a:endParaRPr lang="ru-RU" sz="1400" dirty="0"/>
        </a:p>
      </dgm:t>
    </dgm:pt>
    <dgm:pt modelId="{20CC353A-A4C2-4550-A02D-0331B689307D}" type="parTrans" cxnId="{22173C13-CCAD-4FF4-9678-B4B259F01E3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DF471B06-AAF3-4725-B8E8-024DA4CD9BA5}" type="sibTrans" cxnId="{22173C13-CCAD-4FF4-9678-B4B259F01E3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58B81F30-330B-431B-846B-CB056542E4C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b="1" dirty="0" smtClean="0"/>
            <a:t>201</a:t>
          </a:r>
          <a:r>
            <a:rPr lang="en-US" sz="1400" b="1" dirty="0" smtClean="0"/>
            <a:t>2</a:t>
          </a:r>
          <a:r>
            <a:rPr lang="ru-RU" sz="1400" b="1" dirty="0" smtClean="0"/>
            <a:t>– … </a:t>
          </a:r>
          <a:endParaRPr lang="ru-RU" sz="1400" b="1" dirty="0"/>
        </a:p>
      </dgm:t>
    </dgm:pt>
    <dgm:pt modelId="{F1AD0525-9F58-42E2-BFA0-B187D75E6633}" type="parTrans" cxnId="{967CEABF-2A02-40CF-8C14-57C5DCEB14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10BA64BD-0E03-4A0A-ABD1-5B43EFFFF19E}" type="sibTrans" cxnId="{967CEABF-2A02-40CF-8C14-57C5DCEB14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C4772518-163E-45D7-8620-1D5FC38D2C3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Обмен электронными счетами-фактурами и другими первичными документами</a:t>
          </a:r>
          <a:endParaRPr lang="ru-RU" sz="1400" dirty="0"/>
        </a:p>
      </dgm:t>
    </dgm:pt>
    <dgm:pt modelId="{3F1F84EE-3BF6-4A69-8C32-1B54A86983E0}" type="parTrans" cxnId="{A330AAEA-7622-45E4-933E-A7D3900886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5E3B94DE-C6E6-447F-98A4-13A840317DBB}" type="sibTrans" cxnId="{A330AAEA-7622-45E4-933E-A7D39008864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 sz="1400"/>
        </a:p>
      </dgm:t>
    </dgm:pt>
    <dgm:pt modelId="{507A3BA5-47C1-422B-B49E-94F1D4EB7BE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Число клиентов превысило</a:t>
          </a:r>
          <a:br>
            <a:rPr lang="ru-RU" sz="1400" dirty="0" smtClean="0"/>
          </a:br>
          <a:r>
            <a:rPr lang="ru-RU" sz="1400" dirty="0" smtClean="0"/>
            <a:t> 300 тысяч</a:t>
          </a:r>
          <a:endParaRPr lang="ru-RU" sz="1400" dirty="0"/>
        </a:p>
      </dgm:t>
    </dgm:pt>
    <dgm:pt modelId="{B5B2FEAC-68BB-4F45-92B3-01E212C363D6}" type="parTrans" cxnId="{8AEC8DDE-7792-4B0A-AEC0-58DEF0FEB289}">
      <dgm:prSet/>
      <dgm:spPr/>
      <dgm:t>
        <a:bodyPr/>
        <a:lstStyle/>
        <a:p>
          <a:endParaRPr lang="ru-RU"/>
        </a:p>
      </dgm:t>
    </dgm:pt>
    <dgm:pt modelId="{9E838CF8-542C-4C3B-B375-6ED55117D31B}" type="sibTrans" cxnId="{8AEC8DDE-7792-4B0A-AEC0-58DEF0FEB289}">
      <dgm:prSet/>
      <dgm:spPr/>
      <dgm:t>
        <a:bodyPr/>
        <a:lstStyle/>
        <a:p>
          <a:endParaRPr lang="ru-RU"/>
        </a:p>
      </dgm:t>
    </dgm:pt>
    <dgm:pt modelId="{416C7770-FFE2-48D3-8085-D6A8A311DF35}" type="pres">
      <dgm:prSet presAssocID="{C226C1BF-6052-4ADE-9CB4-3C11C209AA10}" presName="Name0" presStyleCnt="0">
        <dgm:presLayoutVars>
          <dgm:dir/>
          <dgm:animLvl val="lvl"/>
          <dgm:resizeHandles val="exact"/>
        </dgm:presLayoutVars>
      </dgm:prSet>
      <dgm:spPr/>
    </dgm:pt>
    <dgm:pt modelId="{CE1541D9-C514-42AD-BDA6-F98ABF442760}" type="pres">
      <dgm:prSet presAssocID="{5D12EDC7-10E0-49FB-BC74-8C9A7B1492D8}" presName="composite" presStyleCnt="0"/>
      <dgm:spPr/>
    </dgm:pt>
    <dgm:pt modelId="{3EC68F7F-6FEE-4CB6-BC96-50DB4A7B970C}" type="pres">
      <dgm:prSet presAssocID="{5D12EDC7-10E0-49FB-BC74-8C9A7B1492D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F7781-3A7A-4F83-8137-A688FBA47DFE}" type="pres">
      <dgm:prSet presAssocID="{5D12EDC7-10E0-49FB-BC74-8C9A7B1492D8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B3EBF-4954-47CA-B429-1868DFAC8190}" type="pres">
      <dgm:prSet presAssocID="{19D3D131-0FC4-459B-9432-780CB3314100}" presName="space" presStyleCnt="0"/>
      <dgm:spPr/>
    </dgm:pt>
    <dgm:pt modelId="{9FFC8672-DC49-44D9-8D7F-91BCEC607B95}" type="pres">
      <dgm:prSet presAssocID="{19057D7E-6BA9-4F24-B27A-210BE875F6E5}" presName="composite" presStyleCnt="0"/>
      <dgm:spPr/>
    </dgm:pt>
    <dgm:pt modelId="{12A8DA2E-5181-4F27-932B-6257BADD294A}" type="pres">
      <dgm:prSet presAssocID="{19057D7E-6BA9-4F24-B27A-210BE875F6E5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B01F7-E9E8-4C1B-8427-175BD9CA3868}" type="pres">
      <dgm:prSet presAssocID="{19057D7E-6BA9-4F24-B27A-210BE875F6E5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A9B8-1F66-4086-A295-1B1F920CF09C}" type="pres">
      <dgm:prSet presAssocID="{42C8DE78-4651-4F66-864A-0FBC6EF7F822}" presName="space" presStyleCnt="0"/>
      <dgm:spPr/>
    </dgm:pt>
    <dgm:pt modelId="{98C2F555-DCA9-482F-A1F6-907ED35D0A51}" type="pres">
      <dgm:prSet presAssocID="{B7A8020A-59FA-47A3-BD09-A858459B06ED}" presName="composite" presStyleCnt="0"/>
      <dgm:spPr/>
    </dgm:pt>
    <dgm:pt modelId="{33168F5E-7124-48F7-9A32-D134C7D47D9F}" type="pres">
      <dgm:prSet presAssocID="{B7A8020A-59FA-47A3-BD09-A858459B06E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BC354-88F0-4C02-91B0-A13B86139928}" type="pres">
      <dgm:prSet presAssocID="{B7A8020A-59FA-47A3-BD09-A858459B06ED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969E1-8F48-4B90-9C94-8773EB74E14C}" type="pres">
      <dgm:prSet presAssocID="{C3F38E55-4424-4F68-9C1C-C6EDAA7B6288}" presName="space" presStyleCnt="0"/>
      <dgm:spPr/>
    </dgm:pt>
    <dgm:pt modelId="{D24E49A7-4799-43FA-8A97-F8B15B44BEF7}" type="pres">
      <dgm:prSet presAssocID="{7399A5D1-FFD0-4D0E-A0D6-A9F1FCA75BD4}" presName="composite" presStyleCnt="0"/>
      <dgm:spPr/>
    </dgm:pt>
    <dgm:pt modelId="{ACB32168-EDCD-4291-9FD2-147E996CBC7C}" type="pres">
      <dgm:prSet presAssocID="{7399A5D1-FFD0-4D0E-A0D6-A9F1FCA75BD4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64CB-488D-43F9-9639-C484F34558E2}" type="pres">
      <dgm:prSet presAssocID="{7399A5D1-FFD0-4D0E-A0D6-A9F1FCA75BD4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58942-2FC6-48DE-845B-672E23E98FF9}" type="pres">
      <dgm:prSet presAssocID="{CB797B14-C756-4727-829E-5CAF092811E4}" presName="space" presStyleCnt="0"/>
      <dgm:spPr/>
    </dgm:pt>
    <dgm:pt modelId="{93DEE8FD-C633-4D6D-A7D6-39E8887BF4C0}" type="pres">
      <dgm:prSet presAssocID="{58B81F30-330B-431B-846B-CB056542E4C8}" presName="composite" presStyleCnt="0"/>
      <dgm:spPr/>
    </dgm:pt>
    <dgm:pt modelId="{3BE5D7D8-BE29-449C-8334-1333E8364BB7}" type="pres">
      <dgm:prSet presAssocID="{58B81F30-330B-431B-846B-CB056542E4C8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CA07-6635-4CE5-A93F-8757BD5BE788}" type="pres">
      <dgm:prSet presAssocID="{58B81F30-330B-431B-846B-CB056542E4C8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5C2D6-CEFD-410E-8F81-42EE540D3F88}" srcId="{B7A8020A-59FA-47A3-BD09-A858459B06ED}" destId="{0B601E79-1F45-41E3-B556-8BD8DB1FD119}" srcOrd="1" destOrd="0" parTransId="{A5F7C3AD-B64D-451C-9C98-D7BFA5D5C162}" sibTransId="{66668C69-C3BF-4601-98DD-66536F0973E3}"/>
    <dgm:cxn modelId="{43B99F46-BF06-4FF4-B315-743C4F96F034}" type="presOf" srcId="{3D76423A-0F41-436A-A2E9-F60DDFEA4B26}" destId="{D4F464CB-488D-43F9-9639-C484F34558E2}" srcOrd="0" destOrd="0" presId="urn:microsoft.com/office/officeart/2005/8/layout/chevron1"/>
    <dgm:cxn modelId="{C2188196-ED69-4746-B2B7-89CDC5AA2851}" type="presOf" srcId="{C4772518-163E-45D7-8620-1D5FC38D2C3A}" destId="{EA30CA07-6635-4CE5-A93F-8757BD5BE788}" srcOrd="0" destOrd="1" presId="urn:microsoft.com/office/officeart/2005/8/layout/chevron1"/>
    <dgm:cxn modelId="{C99D4A14-DE1E-45B0-B601-E175C24A292F}" type="presOf" srcId="{59700F55-996A-44A1-B869-9C48DAA88CA9}" destId="{D4F464CB-488D-43F9-9639-C484F34558E2}" srcOrd="0" destOrd="2" presId="urn:microsoft.com/office/officeart/2005/8/layout/chevron1"/>
    <dgm:cxn modelId="{1DC31142-71E5-4044-83E7-89BD7FF4CDFB}" type="presOf" srcId="{E1C4C77A-510A-493A-A4FC-3C5CA0B004C3}" destId="{22DB01F7-E9E8-4C1B-8427-175BD9CA3868}" srcOrd="0" destOrd="0" presId="urn:microsoft.com/office/officeart/2005/8/layout/chevron1"/>
    <dgm:cxn modelId="{5701A4F7-B28F-4CEF-99C7-7BA065D3B953}" type="presOf" srcId="{0B601E79-1F45-41E3-B556-8BD8DB1FD119}" destId="{A35BC354-88F0-4C02-91B0-A13B86139928}" srcOrd="0" destOrd="1" presId="urn:microsoft.com/office/officeart/2005/8/layout/chevron1"/>
    <dgm:cxn modelId="{C504FD8F-46DC-4E7C-8AB1-B0E80BFF7DBF}" type="presOf" srcId="{D6E1B23F-F87D-40E2-BE26-6DEFA4A6545F}" destId="{22DB01F7-E9E8-4C1B-8427-175BD9CA3868}" srcOrd="0" destOrd="1" presId="urn:microsoft.com/office/officeart/2005/8/layout/chevron1"/>
    <dgm:cxn modelId="{967CEABF-2A02-40CF-8C14-57C5DCEB1447}" srcId="{C226C1BF-6052-4ADE-9CB4-3C11C209AA10}" destId="{58B81F30-330B-431B-846B-CB056542E4C8}" srcOrd="4" destOrd="0" parTransId="{F1AD0525-9F58-42E2-BFA0-B187D75E6633}" sibTransId="{10BA64BD-0E03-4A0A-ABD1-5B43EFFFF19E}"/>
    <dgm:cxn modelId="{9589C2FC-9ECA-4B24-934B-ED126E5ACBC2}" srcId="{19057D7E-6BA9-4F24-B27A-210BE875F6E5}" destId="{D6E1B23F-F87D-40E2-BE26-6DEFA4A6545F}" srcOrd="1" destOrd="0" parTransId="{2785A66F-FFAE-4D53-95D6-D2E897A97217}" sibTransId="{4A9EBF9D-E446-44B7-AB99-677935DCF843}"/>
    <dgm:cxn modelId="{4BBF8C16-CAB3-4EF5-B9B3-0F24E9BA000F}" srcId="{5D12EDC7-10E0-49FB-BC74-8C9A7B1492D8}" destId="{65322164-30C2-4FDA-A69D-7CEB34E5F1B4}" srcOrd="0" destOrd="0" parTransId="{426F9497-EABC-406F-AD91-CF01141A0259}" sibTransId="{27BFD8BC-1452-4DB1-A947-1E303E9F11D3}"/>
    <dgm:cxn modelId="{B6A9121A-9442-4769-900F-AB28CEDCFA1D}" type="presOf" srcId="{C226C1BF-6052-4ADE-9CB4-3C11C209AA10}" destId="{416C7770-FFE2-48D3-8085-D6A8A311DF35}" srcOrd="0" destOrd="0" presId="urn:microsoft.com/office/officeart/2005/8/layout/chevron1"/>
    <dgm:cxn modelId="{CEC63108-B10D-43A2-A592-2D3A4C38727F}" type="presOf" srcId="{8D51ECB2-E3CC-4415-A3AA-06D152F62378}" destId="{D4F464CB-488D-43F9-9639-C484F34558E2}" srcOrd="0" destOrd="1" presId="urn:microsoft.com/office/officeart/2005/8/layout/chevron1"/>
    <dgm:cxn modelId="{A8A5B4B3-8C04-4DE3-AE59-376C870A3E32}" srcId="{5D12EDC7-10E0-49FB-BC74-8C9A7B1492D8}" destId="{B5396D58-7E5B-4D5B-9A8F-45EC65D90BB4}" srcOrd="2" destOrd="0" parTransId="{9FE7BBCB-E8CA-4E5B-A4DA-EC8513D35E25}" sibTransId="{3397B252-229D-4B95-A01B-988216246772}"/>
    <dgm:cxn modelId="{05CA4A6C-E56C-48AD-B363-4F6125F1F02F}" type="presOf" srcId="{65322164-30C2-4FDA-A69D-7CEB34E5F1B4}" destId="{AE3F7781-3A7A-4F83-8137-A688FBA47DFE}" srcOrd="0" destOrd="0" presId="urn:microsoft.com/office/officeart/2005/8/layout/chevron1"/>
    <dgm:cxn modelId="{1F24886B-A5D8-4F76-A1B0-DEC2C981768D}" type="presOf" srcId="{7399A5D1-FFD0-4D0E-A0D6-A9F1FCA75BD4}" destId="{ACB32168-EDCD-4291-9FD2-147E996CBC7C}" srcOrd="0" destOrd="0" presId="urn:microsoft.com/office/officeart/2005/8/layout/chevron1"/>
    <dgm:cxn modelId="{0A613CCF-8A5B-4775-936D-B840A4627B5F}" srcId="{7399A5D1-FFD0-4D0E-A0D6-A9F1FCA75BD4}" destId="{3D76423A-0F41-436A-A2E9-F60DDFEA4B26}" srcOrd="0" destOrd="0" parTransId="{61939E68-1B29-4EE6-9033-0EE728AF0674}" sibTransId="{F810BAC0-5194-4695-9F5B-016F9609F4D3}"/>
    <dgm:cxn modelId="{34598B7A-D647-46DE-8E40-DF88652890E3}" type="presOf" srcId="{5E197256-EC45-4C3E-AEE6-3623B3749CCD}" destId="{A35BC354-88F0-4C02-91B0-A13B86139928}" srcOrd="0" destOrd="0" presId="urn:microsoft.com/office/officeart/2005/8/layout/chevron1"/>
    <dgm:cxn modelId="{8AEC8DDE-7792-4B0A-AEC0-58DEF0FEB289}" srcId="{58B81F30-330B-431B-846B-CB056542E4C8}" destId="{507A3BA5-47C1-422B-B49E-94F1D4EB7BEA}" srcOrd="0" destOrd="0" parTransId="{B5B2FEAC-68BB-4F45-92B3-01E212C363D6}" sibTransId="{9E838CF8-542C-4C3B-B375-6ED55117D31B}"/>
    <dgm:cxn modelId="{7969B7A3-EB33-4647-B48E-896CE57ECE9D}" srcId="{C226C1BF-6052-4ADE-9CB4-3C11C209AA10}" destId="{5D12EDC7-10E0-49FB-BC74-8C9A7B1492D8}" srcOrd="0" destOrd="0" parTransId="{C9A79285-9228-47D5-80A4-758F7A532BC6}" sibTransId="{19D3D131-0FC4-459B-9432-780CB3314100}"/>
    <dgm:cxn modelId="{431B10C1-CA7A-4881-A3DF-92A1E278361B}" type="presOf" srcId="{19057D7E-6BA9-4F24-B27A-210BE875F6E5}" destId="{12A8DA2E-5181-4F27-932B-6257BADD294A}" srcOrd="0" destOrd="0" presId="urn:microsoft.com/office/officeart/2005/8/layout/chevron1"/>
    <dgm:cxn modelId="{FCAEB69E-4F8E-4B6D-8198-81AE6D94737A}" type="presOf" srcId="{7964C3FC-B4D3-494E-A29C-C33624E32F8C}" destId="{22DB01F7-E9E8-4C1B-8427-175BD9CA3868}" srcOrd="0" destOrd="2" presId="urn:microsoft.com/office/officeart/2005/8/layout/chevron1"/>
    <dgm:cxn modelId="{90CC1CD4-A756-4155-8670-453139DE9BA6}" srcId="{C226C1BF-6052-4ADE-9CB4-3C11C209AA10}" destId="{7399A5D1-FFD0-4D0E-A0D6-A9F1FCA75BD4}" srcOrd="3" destOrd="0" parTransId="{D880D63A-29FF-4E3D-BC9D-3D183FE520D2}" sibTransId="{CB797B14-C756-4727-829E-5CAF092811E4}"/>
    <dgm:cxn modelId="{2F73E88D-3C61-4426-A84E-DBE180F5E5D0}" srcId="{19057D7E-6BA9-4F24-B27A-210BE875F6E5}" destId="{7964C3FC-B4D3-494E-A29C-C33624E32F8C}" srcOrd="2" destOrd="0" parTransId="{F8DAC31B-F430-4420-8197-E3E64577E0B9}" sibTransId="{60901E8A-B89B-4446-A0F1-5F66D51B48EA}"/>
    <dgm:cxn modelId="{4CEFD028-7D1D-438B-8FE0-0149879BEFD6}" srcId="{19057D7E-6BA9-4F24-B27A-210BE875F6E5}" destId="{E1C4C77A-510A-493A-A4FC-3C5CA0B004C3}" srcOrd="0" destOrd="0" parTransId="{24913BE9-AF3D-4492-AA9B-D80C749C2030}" sibTransId="{CC557B3C-DE99-4C9C-B18E-E9E43B27B5AF}"/>
    <dgm:cxn modelId="{D9288611-C1E3-4F37-AD9D-04AF1CA251C5}" type="presOf" srcId="{5D12EDC7-10E0-49FB-BC74-8C9A7B1492D8}" destId="{3EC68F7F-6FEE-4CB6-BC96-50DB4A7B970C}" srcOrd="0" destOrd="0" presId="urn:microsoft.com/office/officeart/2005/8/layout/chevron1"/>
    <dgm:cxn modelId="{B3201E51-B5E3-40B3-ABC2-0C5D82778645}" srcId="{5D12EDC7-10E0-49FB-BC74-8C9A7B1492D8}" destId="{69465BA2-068C-487C-AB85-2C2615B22389}" srcOrd="1" destOrd="0" parTransId="{51039942-68AA-4CA5-88F8-D262491DE695}" sibTransId="{2F8B56F0-3626-4D53-9343-3CE36B2C4E6A}"/>
    <dgm:cxn modelId="{B72EDBB2-444D-4A35-94CD-47175291A348}" srcId="{C226C1BF-6052-4ADE-9CB4-3C11C209AA10}" destId="{19057D7E-6BA9-4F24-B27A-210BE875F6E5}" srcOrd="1" destOrd="0" parTransId="{85A404D9-B16A-4079-B7A4-ACCF7EADFBDC}" sibTransId="{42C8DE78-4651-4F66-864A-0FBC6EF7F822}"/>
    <dgm:cxn modelId="{D8B0A28F-3406-4BF7-884F-72B08BEF2DB1}" srcId="{C226C1BF-6052-4ADE-9CB4-3C11C209AA10}" destId="{B7A8020A-59FA-47A3-BD09-A858459B06ED}" srcOrd="2" destOrd="0" parTransId="{A2779255-9B53-4FC1-9741-B914D6CBC24E}" sibTransId="{C3F38E55-4424-4F68-9C1C-C6EDAA7B6288}"/>
    <dgm:cxn modelId="{A330AAEA-7622-45E4-933E-A7D390088647}" srcId="{58B81F30-330B-431B-846B-CB056542E4C8}" destId="{C4772518-163E-45D7-8620-1D5FC38D2C3A}" srcOrd="1" destOrd="0" parTransId="{3F1F84EE-3BF6-4A69-8C32-1B54A86983E0}" sibTransId="{5E3B94DE-C6E6-447F-98A4-13A840317DBB}"/>
    <dgm:cxn modelId="{0551EAC1-47A5-464B-9A60-0C9EA3B080D3}" type="presOf" srcId="{32FC1895-45BA-428E-91AB-2A77070AC04D}" destId="{D4F464CB-488D-43F9-9639-C484F34558E2}" srcOrd="0" destOrd="3" presId="urn:microsoft.com/office/officeart/2005/8/layout/chevron1"/>
    <dgm:cxn modelId="{BBBE2A90-7E3E-4C1B-8367-9C9BAAB3D1E3}" type="presOf" srcId="{69465BA2-068C-487C-AB85-2C2615B22389}" destId="{AE3F7781-3A7A-4F83-8137-A688FBA47DFE}" srcOrd="0" destOrd="1" presId="urn:microsoft.com/office/officeart/2005/8/layout/chevron1"/>
    <dgm:cxn modelId="{56C1030E-2ABF-48E7-95FA-0457446D19F0}" srcId="{7399A5D1-FFD0-4D0E-A0D6-A9F1FCA75BD4}" destId="{8D51ECB2-E3CC-4415-A3AA-06D152F62378}" srcOrd="1" destOrd="0" parTransId="{B9F74EF9-2BBB-4E68-B4BF-9D9BE059D23A}" sibTransId="{6EF156CA-C7CA-48EF-BCD1-59E6B0D60F5E}"/>
    <dgm:cxn modelId="{22173C13-CCAD-4FF4-9678-B4B259F01E30}" srcId="{7399A5D1-FFD0-4D0E-A0D6-A9F1FCA75BD4}" destId="{32FC1895-45BA-428E-91AB-2A77070AC04D}" srcOrd="3" destOrd="0" parTransId="{20CC353A-A4C2-4550-A02D-0331B689307D}" sibTransId="{DF471B06-AAF3-4725-B8E8-024DA4CD9BA5}"/>
    <dgm:cxn modelId="{3D055F1C-7A8B-459D-98A5-2838AE0A2856}" type="presOf" srcId="{507A3BA5-47C1-422B-B49E-94F1D4EB7BEA}" destId="{EA30CA07-6635-4CE5-A93F-8757BD5BE788}" srcOrd="0" destOrd="0" presId="urn:microsoft.com/office/officeart/2005/8/layout/chevron1"/>
    <dgm:cxn modelId="{8C2E979D-163E-411B-9A61-19018E52A381}" type="presOf" srcId="{B5396D58-7E5B-4D5B-9A8F-45EC65D90BB4}" destId="{AE3F7781-3A7A-4F83-8137-A688FBA47DFE}" srcOrd="0" destOrd="2" presId="urn:microsoft.com/office/officeart/2005/8/layout/chevron1"/>
    <dgm:cxn modelId="{A43CCFD2-EF6D-494C-B1A1-AA3D5808AD58}" type="presOf" srcId="{58B81F30-330B-431B-846B-CB056542E4C8}" destId="{3BE5D7D8-BE29-449C-8334-1333E8364BB7}" srcOrd="0" destOrd="0" presId="urn:microsoft.com/office/officeart/2005/8/layout/chevron1"/>
    <dgm:cxn modelId="{D81D2DAB-C0CA-43DF-B160-FF53B6723598}" srcId="{B7A8020A-59FA-47A3-BD09-A858459B06ED}" destId="{5E197256-EC45-4C3E-AEE6-3623B3749CCD}" srcOrd="0" destOrd="0" parTransId="{6742A4BF-D851-42EE-84B0-EB1BBF95819E}" sibTransId="{4F9C4992-DE54-4A9E-9FD2-1343A15B5849}"/>
    <dgm:cxn modelId="{9CC136D5-C20F-4585-9F6E-82CBDFFE2FA0}" srcId="{7399A5D1-FFD0-4D0E-A0D6-A9F1FCA75BD4}" destId="{59700F55-996A-44A1-B869-9C48DAA88CA9}" srcOrd="2" destOrd="0" parTransId="{62A289DF-1848-4004-80B1-574BC0C0EAD2}" sibTransId="{A2B0CBDB-6EC7-45E9-9F1D-00A94FFAC386}"/>
    <dgm:cxn modelId="{0F8D5461-CA13-4815-A67F-E7BB9D56EFEE}" type="presOf" srcId="{B7A8020A-59FA-47A3-BD09-A858459B06ED}" destId="{33168F5E-7124-48F7-9A32-D134C7D47D9F}" srcOrd="0" destOrd="0" presId="urn:microsoft.com/office/officeart/2005/8/layout/chevron1"/>
    <dgm:cxn modelId="{3FB425BC-3C89-427E-8CEC-FC73999B0BB7}" type="presParOf" srcId="{416C7770-FFE2-48D3-8085-D6A8A311DF35}" destId="{CE1541D9-C514-42AD-BDA6-F98ABF442760}" srcOrd="0" destOrd="0" presId="urn:microsoft.com/office/officeart/2005/8/layout/chevron1"/>
    <dgm:cxn modelId="{1671B8BF-4FD0-46B9-BEDA-92243DE6B298}" type="presParOf" srcId="{CE1541D9-C514-42AD-BDA6-F98ABF442760}" destId="{3EC68F7F-6FEE-4CB6-BC96-50DB4A7B970C}" srcOrd="0" destOrd="0" presId="urn:microsoft.com/office/officeart/2005/8/layout/chevron1"/>
    <dgm:cxn modelId="{95149E4E-B595-469A-B166-9F6B40AB8E22}" type="presParOf" srcId="{CE1541D9-C514-42AD-BDA6-F98ABF442760}" destId="{AE3F7781-3A7A-4F83-8137-A688FBA47DFE}" srcOrd="1" destOrd="0" presId="urn:microsoft.com/office/officeart/2005/8/layout/chevron1"/>
    <dgm:cxn modelId="{F170BC85-A587-4E58-B2DE-20CE142BC1C1}" type="presParOf" srcId="{416C7770-FFE2-48D3-8085-D6A8A311DF35}" destId="{118B3EBF-4954-47CA-B429-1868DFAC8190}" srcOrd="1" destOrd="0" presId="urn:microsoft.com/office/officeart/2005/8/layout/chevron1"/>
    <dgm:cxn modelId="{B9DF71FE-0382-4190-BE73-7A041B447A7C}" type="presParOf" srcId="{416C7770-FFE2-48D3-8085-D6A8A311DF35}" destId="{9FFC8672-DC49-44D9-8D7F-91BCEC607B95}" srcOrd="2" destOrd="0" presId="urn:microsoft.com/office/officeart/2005/8/layout/chevron1"/>
    <dgm:cxn modelId="{AF9F29B9-B0BB-4B9C-AC89-64BA286853D6}" type="presParOf" srcId="{9FFC8672-DC49-44D9-8D7F-91BCEC607B95}" destId="{12A8DA2E-5181-4F27-932B-6257BADD294A}" srcOrd="0" destOrd="0" presId="urn:microsoft.com/office/officeart/2005/8/layout/chevron1"/>
    <dgm:cxn modelId="{CA576566-6878-4258-9983-EA39FC5437A3}" type="presParOf" srcId="{9FFC8672-DC49-44D9-8D7F-91BCEC607B95}" destId="{22DB01F7-E9E8-4C1B-8427-175BD9CA3868}" srcOrd="1" destOrd="0" presId="urn:microsoft.com/office/officeart/2005/8/layout/chevron1"/>
    <dgm:cxn modelId="{118A9A95-4B2A-4074-B95F-A5B00A48981C}" type="presParOf" srcId="{416C7770-FFE2-48D3-8085-D6A8A311DF35}" destId="{5912A9B8-1F66-4086-A295-1B1F920CF09C}" srcOrd="3" destOrd="0" presId="urn:microsoft.com/office/officeart/2005/8/layout/chevron1"/>
    <dgm:cxn modelId="{008EFC2C-6EB9-4B4C-9FA0-69623C1666DD}" type="presParOf" srcId="{416C7770-FFE2-48D3-8085-D6A8A311DF35}" destId="{98C2F555-DCA9-482F-A1F6-907ED35D0A51}" srcOrd="4" destOrd="0" presId="urn:microsoft.com/office/officeart/2005/8/layout/chevron1"/>
    <dgm:cxn modelId="{E6E05E3F-687B-4841-B0A3-B8645471FF04}" type="presParOf" srcId="{98C2F555-DCA9-482F-A1F6-907ED35D0A51}" destId="{33168F5E-7124-48F7-9A32-D134C7D47D9F}" srcOrd="0" destOrd="0" presId="urn:microsoft.com/office/officeart/2005/8/layout/chevron1"/>
    <dgm:cxn modelId="{FB173442-1211-46E6-A0EE-BA366C7482BD}" type="presParOf" srcId="{98C2F555-DCA9-482F-A1F6-907ED35D0A51}" destId="{A35BC354-88F0-4C02-91B0-A13B86139928}" srcOrd="1" destOrd="0" presId="urn:microsoft.com/office/officeart/2005/8/layout/chevron1"/>
    <dgm:cxn modelId="{93EC4FDB-6C4C-49A2-96BB-C067B114B8A3}" type="presParOf" srcId="{416C7770-FFE2-48D3-8085-D6A8A311DF35}" destId="{DBD969E1-8F48-4B90-9C94-8773EB74E14C}" srcOrd="5" destOrd="0" presId="urn:microsoft.com/office/officeart/2005/8/layout/chevron1"/>
    <dgm:cxn modelId="{6F6939B8-3E55-49B7-9A0D-33EC0CA4E091}" type="presParOf" srcId="{416C7770-FFE2-48D3-8085-D6A8A311DF35}" destId="{D24E49A7-4799-43FA-8A97-F8B15B44BEF7}" srcOrd="6" destOrd="0" presId="urn:microsoft.com/office/officeart/2005/8/layout/chevron1"/>
    <dgm:cxn modelId="{2978AAFF-249C-4D0E-B3FE-66E2724A91E8}" type="presParOf" srcId="{D24E49A7-4799-43FA-8A97-F8B15B44BEF7}" destId="{ACB32168-EDCD-4291-9FD2-147E996CBC7C}" srcOrd="0" destOrd="0" presId="urn:microsoft.com/office/officeart/2005/8/layout/chevron1"/>
    <dgm:cxn modelId="{20F9EBE5-3BEE-4E9C-A119-8117FE7FBF13}" type="presParOf" srcId="{D24E49A7-4799-43FA-8A97-F8B15B44BEF7}" destId="{D4F464CB-488D-43F9-9639-C484F34558E2}" srcOrd="1" destOrd="0" presId="urn:microsoft.com/office/officeart/2005/8/layout/chevron1"/>
    <dgm:cxn modelId="{803DEE21-9EBE-4088-908A-F91233B0DF70}" type="presParOf" srcId="{416C7770-FFE2-48D3-8085-D6A8A311DF35}" destId="{90B58942-2FC6-48DE-845B-672E23E98FF9}" srcOrd="7" destOrd="0" presId="urn:microsoft.com/office/officeart/2005/8/layout/chevron1"/>
    <dgm:cxn modelId="{BBE5314C-F76D-413B-88B2-5552FE30751B}" type="presParOf" srcId="{416C7770-FFE2-48D3-8085-D6A8A311DF35}" destId="{93DEE8FD-C633-4D6D-A7D6-39E8887BF4C0}" srcOrd="8" destOrd="0" presId="urn:microsoft.com/office/officeart/2005/8/layout/chevron1"/>
    <dgm:cxn modelId="{A5D91A04-2435-4E2F-809E-BAFD203D2226}" type="presParOf" srcId="{93DEE8FD-C633-4D6D-A7D6-39E8887BF4C0}" destId="{3BE5D7D8-BE29-449C-8334-1333E8364BB7}" srcOrd="0" destOrd="0" presId="urn:microsoft.com/office/officeart/2005/8/layout/chevron1"/>
    <dgm:cxn modelId="{1690E43A-92C0-4C38-B1CE-927584264AA4}" type="presParOf" srcId="{93DEE8FD-C633-4D6D-A7D6-39E8887BF4C0}" destId="{EA30CA07-6635-4CE5-A93F-8757BD5BE78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5839A-2E75-400A-A4DF-6793BDEFC3B7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CCDF53E-02E5-4F3C-85ED-DD72FCFC39F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005EA4"/>
              </a:solidFill>
            </a:rPr>
            <a:t>Компания «</a:t>
          </a:r>
          <a:r>
            <a:rPr lang="ru-RU" b="1" dirty="0" err="1" smtClean="0">
              <a:solidFill>
                <a:srgbClr val="005EA4"/>
              </a:solidFill>
            </a:rPr>
            <a:t>Такском</a:t>
          </a:r>
          <a:r>
            <a:rPr lang="ru-RU" b="1" dirty="0" smtClean="0">
              <a:solidFill>
                <a:srgbClr val="005EA4"/>
              </a:solidFill>
            </a:rPr>
            <a:t>» специализируется на разработке и внедрении систем защищенного электронного документооборота (ЭДО) от корпоративного до федерального уровня</a:t>
          </a:r>
          <a:endParaRPr lang="ru-RU" dirty="0">
            <a:ln>
              <a:solidFill>
                <a:srgbClr val="0000FF"/>
              </a:solidFill>
            </a:ln>
            <a:solidFill>
              <a:schemeClr val="tx1"/>
            </a:solidFill>
          </a:endParaRPr>
        </a:p>
      </dgm:t>
    </dgm:pt>
    <dgm:pt modelId="{C5669189-7E02-461C-8F3D-44F4B9AE90EF}" type="parTrans" cxnId="{C64A5A59-C760-43A3-AA6A-B044331E2816}">
      <dgm:prSet/>
      <dgm:spPr/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4E0EBF6E-9F9E-4506-8DC8-31F2B1E16148}" type="sibTrans" cxnId="{C64A5A59-C760-43A3-AA6A-B044331E2816}">
      <dgm:prSet/>
      <dgm:spPr/>
      <dgm:t>
        <a:bodyPr/>
        <a:lstStyle/>
        <a:p>
          <a:endParaRPr lang="ru-RU">
            <a:ln>
              <a:solidFill>
                <a:srgbClr val="0000FF"/>
              </a:solidFill>
            </a:ln>
          </a:endParaRPr>
        </a:p>
      </dgm:t>
    </dgm:pt>
    <dgm:pt modelId="{EBD2D93A-137D-46A0-AC44-3F82B4E3B050}" type="pres">
      <dgm:prSet presAssocID="{7EB5839A-2E75-400A-A4DF-6793BDEFC3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338AC2-421C-4B78-9329-41CA28E063F4}" type="pres">
      <dgm:prSet presAssocID="{FCCDF53E-02E5-4F3C-85ED-DD72FCFC39F0}" presName="vertOne" presStyleCnt="0"/>
      <dgm:spPr/>
      <dgm:t>
        <a:bodyPr/>
        <a:lstStyle/>
        <a:p>
          <a:endParaRPr lang="ru-RU"/>
        </a:p>
      </dgm:t>
    </dgm:pt>
    <dgm:pt modelId="{BC0F39DA-7255-45A2-B1C5-EC33B415B4D8}" type="pres">
      <dgm:prSet presAssocID="{FCCDF53E-02E5-4F3C-85ED-DD72FCFC39F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0DEFA8-6F80-4C07-ABD5-6849B1556843}" type="pres">
      <dgm:prSet presAssocID="{FCCDF53E-02E5-4F3C-85ED-DD72FCFC39F0}" presName="horzOne" presStyleCnt="0"/>
      <dgm:spPr/>
      <dgm:t>
        <a:bodyPr/>
        <a:lstStyle/>
        <a:p>
          <a:endParaRPr lang="ru-RU"/>
        </a:p>
      </dgm:t>
    </dgm:pt>
  </dgm:ptLst>
  <dgm:cxnLst>
    <dgm:cxn modelId="{BEABF889-7020-4DEC-9FF4-DC2F5CDA9092}" type="presOf" srcId="{FCCDF53E-02E5-4F3C-85ED-DD72FCFC39F0}" destId="{BC0F39DA-7255-45A2-B1C5-EC33B415B4D8}" srcOrd="0" destOrd="0" presId="urn:microsoft.com/office/officeart/2005/8/layout/hierarchy4"/>
    <dgm:cxn modelId="{C64A5A59-C760-43A3-AA6A-B044331E2816}" srcId="{7EB5839A-2E75-400A-A4DF-6793BDEFC3B7}" destId="{FCCDF53E-02E5-4F3C-85ED-DD72FCFC39F0}" srcOrd="0" destOrd="0" parTransId="{C5669189-7E02-461C-8F3D-44F4B9AE90EF}" sibTransId="{4E0EBF6E-9F9E-4506-8DC8-31F2B1E16148}"/>
    <dgm:cxn modelId="{197C79FF-9B56-4B89-9A0B-BC60ACD47D09}" type="presOf" srcId="{7EB5839A-2E75-400A-A4DF-6793BDEFC3B7}" destId="{EBD2D93A-137D-46A0-AC44-3F82B4E3B050}" srcOrd="0" destOrd="0" presId="urn:microsoft.com/office/officeart/2005/8/layout/hierarchy4"/>
    <dgm:cxn modelId="{C74F63C7-1EAE-4B25-B569-6CF382E30D87}" type="presParOf" srcId="{EBD2D93A-137D-46A0-AC44-3F82B4E3B050}" destId="{DE338AC2-421C-4B78-9329-41CA28E063F4}" srcOrd="0" destOrd="0" presId="urn:microsoft.com/office/officeart/2005/8/layout/hierarchy4"/>
    <dgm:cxn modelId="{142F321F-34BF-44EA-9A2E-5788FAE96449}" type="presParOf" srcId="{DE338AC2-421C-4B78-9329-41CA28E063F4}" destId="{BC0F39DA-7255-45A2-B1C5-EC33B415B4D8}" srcOrd="0" destOrd="0" presId="urn:microsoft.com/office/officeart/2005/8/layout/hierarchy4"/>
    <dgm:cxn modelId="{E41FF83B-F270-40A7-B58A-8F46579E91E3}" type="presParOf" srcId="{DE338AC2-421C-4B78-9329-41CA28E063F4}" destId="{F50DEFA8-6F80-4C07-ABD5-6849B1556843}" srcOrd="1" destOrd="0" presId="urn:microsoft.com/office/officeart/2005/8/layout/hierarchy4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68F7F-6FEE-4CB6-BC96-50DB4A7B970C}">
      <dsp:nvSpPr>
        <dsp:cNvPr id="0" name=""/>
        <dsp:cNvSpPr/>
      </dsp:nvSpPr>
      <dsp:spPr>
        <a:xfrm>
          <a:off x="4026" y="616080"/>
          <a:ext cx="1928564" cy="7714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2000 – 2002</a:t>
          </a:r>
          <a:endParaRPr lang="ru-RU" sz="1400" kern="1200" dirty="0"/>
        </a:p>
      </dsp:txBody>
      <dsp:txXfrm>
        <a:off x="4026" y="616080"/>
        <a:ext cx="1928564" cy="771425"/>
      </dsp:txXfrm>
    </dsp:sp>
    <dsp:sp modelId="{AE3F7781-3A7A-4F83-8137-A688FBA47DFE}">
      <dsp:nvSpPr>
        <dsp:cNvPr id="0" name=""/>
        <dsp:cNvSpPr/>
      </dsp:nvSpPr>
      <dsp:spPr>
        <a:xfrm>
          <a:off x="4026" y="1483934"/>
          <a:ext cx="1542851" cy="24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Образование компании «</a:t>
          </a:r>
          <a:r>
            <a:rPr lang="ru-RU" sz="1400" kern="1200" dirty="0" err="1" smtClean="0"/>
            <a:t>Такском</a:t>
          </a:r>
          <a:r>
            <a:rPr lang="ru-RU" sz="1400" kern="1200" dirty="0" smtClean="0"/>
            <a:t>»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err="1" smtClean="0"/>
            <a:t>Пилотный</a:t>
          </a:r>
          <a:r>
            <a:rPr lang="ru-RU" sz="1400" kern="1200" dirty="0" smtClean="0"/>
            <a:t> проект по сдаче отчетности в налоговые органы (ФНС) 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Первые клиенты</a:t>
          </a:r>
          <a:endParaRPr lang="ru-RU" sz="1400" kern="1200" dirty="0"/>
        </a:p>
      </dsp:txBody>
      <dsp:txXfrm>
        <a:off x="4026" y="1483934"/>
        <a:ext cx="1542851" cy="2400555"/>
      </dsp:txXfrm>
    </dsp:sp>
    <dsp:sp modelId="{12A8DA2E-5181-4F27-932B-6257BADD294A}">
      <dsp:nvSpPr>
        <dsp:cNvPr id="0" name=""/>
        <dsp:cNvSpPr/>
      </dsp:nvSpPr>
      <dsp:spPr>
        <a:xfrm>
          <a:off x="1716590" y="616080"/>
          <a:ext cx="1928564" cy="7714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2003 – 2006</a:t>
          </a:r>
          <a:endParaRPr lang="ru-RU" sz="1400" b="1" kern="1200" dirty="0"/>
        </a:p>
      </dsp:txBody>
      <dsp:txXfrm>
        <a:off x="1716590" y="616080"/>
        <a:ext cx="1928564" cy="771425"/>
      </dsp:txXfrm>
    </dsp:sp>
    <dsp:sp modelId="{22DB01F7-E9E8-4C1B-8427-175BD9CA3868}">
      <dsp:nvSpPr>
        <dsp:cNvPr id="0" name=""/>
        <dsp:cNvSpPr/>
      </dsp:nvSpPr>
      <dsp:spPr>
        <a:xfrm>
          <a:off x="1716590" y="1483934"/>
          <a:ext cx="1542851" cy="24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Промышленная эксплуатация системы с ФНС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Развертывание региональной сети (охвачена вся Россия)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Число клиентов превысило</a:t>
          </a:r>
          <a:br>
            <a:rPr lang="ru-RU" sz="1400" kern="1200" dirty="0" smtClean="0"/>
          </a:br>
          <a:r>
            <a:rPr lang="ru-RU" sz="1400" kern="1200" dirty="0" smtClean="0"/>
            <a:t> 100 тысяч</a:t>
          </a:r>
          <a:endParaRPr lang="ru-RU" sz="1400" kern="1200" dirty="0"/>
        </a:p>
      </dsp:txBody>
      <dsp:txXfrm>
        <a:off x="1716590" y="1483934"/>
        <a:ext cx="1542851" cy="2400555"/>
      </dsp:txXfrm>
    </dsp:sp>
    <dsp:sp modelId="{33168F5E-7124-48F7-9A32-D134C7D47D9F}">
      <dsp:nvSpPr>
        <dsp:cNvPr id="0" name=""/>
        <dsp:cNvSpPr/>
      </dsp:nvSpPr>
      <dsp:spPr>
        <a:xfrm>
          <a:off x="3429154" y="616080"/>
          <a:ext cx="1928564" cy="7714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2007 – 2008</a:t>
          </a:r>
          <a:endParaRPr lang="ru-RU" sz="1400" b="1" kern="1200" dirty="0"/>
        </a:p>
      </dsp:txBody>
      <dsp:txXfrm>
        <a:off x="3429154" y="616080"/>
        <a:ext cx="1928564" cy="771425"/>
      </dsp:txXfrm>
    </dsp:sp>
    <dsp:sp modelId="{A35BC354-88F0-4C02-91B0-A13B86139928}">
      <dsp:nvSpPr>
        <dsp:cNvPr id="0" name=""/>
        <dsp:cNvSpPr/>
      </dsp:nvSpPr>
      <dsp:spPr>
        <a:xfrm>
          <a:off x="3429154" y="1483934"/>
          <a:ext cx="1542851" cy="24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Число клиентов превысило</a:t>
          </a:r>
          <a:br>
            <a:rPr lang="ru-RU" sz="1400" kern="1200" dirty="0" smtClean="0"/>
          </a:br>
          <a:r>
            <a:rPr lang="ru-RU" sz="1400" kern="1200" dirty="0" smtClean="0"/>
            <a:t> 200 тысяч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Сдача отчетности в ПФР</a:t>
          </a:r>
          <a:endParaRPr lang="ru-RU" sz="1400" kern="1200" dirty="0"/>
        </a:p>
      </dsp:txBody>
      <dsp:txXfrm>
        <a:off x="3429154" y="1483934"/>
        <a:ext cx="1542851" cy="2400555"/>
      </dsp:txXfrm>
    </dsp:sp>
    <dsp:sp modelId="{ACB32168-EDCD-4291-9FD2-147E996CBC7C}">
      <dsp:nvSpPr>
        <dsp:cNvPr id="0" name=""/>
        <dsp:cNvSpPr/>
      </dsp:nvSpPr>
      <dsp:spPr>
        <a:xfrm>
          <a:off x="5141719" y="616080"/>
          <a:ext cx="1928564" cy="7714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2009 – 2010</a:t>
          </a:r>
          <a:endParaRPr lang="ru-RU" sz="1400" kern="1200" dirty="0"/>
        </a:p>
      </dsp:txBody>
      <dsp:txXfrm>
        <a:off x="5141719" y="616080"/>
        <a:ext cx="1928564" cy="771425"/>
      </dsp:txXfrm>
    </dsp:sp>
    <dsp:sp modelId="{D4F464CB-488D-43F9-9639-C484F34558E2}">
      <dsp:nvSpPr>
        <dsp:cNvPr id="0" name=""/>
        <dsp:cNvSpPr/>
      </dsp:nvSpPr>
      <dsp:spPr>
        <a:xfrm>
          <a:off x="5141719" y="1483934"/>
          <a:ext cx="1542851" cy="24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Сдача отчетности в Росстат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Сдача отчетности в ФСС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Сертификаты для электронных торгов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Открытие направления 1С-Франчайзинг</a:t>
          </a:r>
          <a:endParaRPr lang="ru-RU" sz="1400" kern="1200" dirty="0"/>
        </a:p>
      </dsp:txBody>
      <dsp:txXfrm>
        <a:off x="5141719" y="1483934"/>
        <a:ext cx="1542851" cy="2400555"/>
      </dsp:txXfrm>
    </dsp:sp>
    <dsp:sp modelId="{3BE5D7D8-BE29-449C-8334-1333E8364BB7}">
      <dsp:nvSpPr>
        <dsp:cNvPr id="0" name=""/>
        <dsp:cNvSpPr/>
      </dsp:nvSpPr>
      <dsp:spPr>
        <a:xfrm>
          <a:off x="6854283" y="616080"/>
          <a:ext cx="1928564" cy="7714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201</a:t>
          </a:r>
          <a:r>
            <a:rPr lang="en-US" sz="1400" b="1" kern="1200" dirty="0" smtClean="0"/>
            <a:t>2</a:t>
          </a:r>
          <a:r>
            <a:rPr lang="ru-RU" sz="1400" b="1" kern="1200" dirty="0" smtClean="0"/>
            <a:t>– … </a:t>
          </a:r>
          <a:endParaRPr lang="ru-RU" sz="1400" b="1" kern="1200" dirty="0"/>
        </a:p>
      </dsp:txBody>
      <dsp:txXfrm>
        <a:off x="6854283" y="616080"/>
        <a:ext cx="1928564" cy="771425"/>
      </dsp:txXfrm>
    </dsp:sp>
    <dsp:sp modelId="{EA30CA07-6635-4CE5-A93F-8757BD5BE788}">
      <dsp:nvSpPr>
        <dsp:cNvPr id="0" name=""/>
        <dsp:cNvSpPr/>
      </dsp:nvSpPr>
      <dsp:spPr>
        <a:xfrm>
          <a:off x="6854283" y="1483934"/>
          <a:ext cx="1542851" cy="24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Число клиентов превысило</a:t>
          </a:r>
          <a:br>
            <a:rPr lang="ru-RU" sz="1400" kern="1200" dirty="0" smtClean="0"/>
          </a:br>
          <a:r>
            <a:rPr lang="ru-RU" sz="1400" kern="1200" dirty="0" smtClean="0"/>
            <a:t> 300 тысяч</a:t>
          </a:r>
          <a:endParaRPr lang="ru-RU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Обмен электронными счетами-фактурами и другими первичными документами</a:t>
          </a:r>
          <a:endParaRPr lang="ru-RU" sz="1400" kern="1200" dirty="0"/>
        </a:p>
      </dsp:txBody>
      <dsp:txXfrm>
        <a:off x="6854283" y="1483934"/>
        <a:ext cx="1542851" cy="2400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F39DA-7255-45A2-B1C5-EC33B415B4D8}">
      <dsp:nvSpPr>
        <dsp:cNvPr id="0" name=""/>
        <dsp:cNvSpPr/>
      </dsp:nvSpPr>
      <dsp:spPr>
        <a:xfrm>
          <a:off x="0" y="0"/>
          <a:ext cx="8501122" cy="124618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EA4"/>
              </a:solidFill>
            </a:rPr>
            <a:t>Компания «</a:t>
          </a:r>
          <a:r>
            <a:rPr lang="ru-RU" sz="2200" b="1" kern="1200" dirty="0" err="1" smtClean="0">
              <a:solidFill>
                <a:srgbClr val="005EA4"/>
              </a:solidFill>
            </a:rPr>
            <a:t>Такском</a:t>
          </a:r>
          <a:r>
            <a:rPr lang="ru-RU" sz="2200" b="1" kern="1200" dirty="0" smtClean="0">
              <a:solidFill>
                <a:srgbClr val="005EA4"/>
              </a:solidFill>
            </a:rPr>
            <a:t>» специализируется на разработке и внедрении систем защищенного электронного документооборота (ЭДО) от корпоративного до федерального уровня</a:t>
          </a:r>
          <a:endParaRPr lang="ru-RU" sz="2200" kern="1200" dirty="0">
            <a:ln>
              <a:solidFill>
                <a:srgbClr val="0000FF"/>
              </a:solidFill>
            </a:ln>
            <a:solidFill>
              <a:schemeClr val="tx1"/>
            </a:solidFill>
          </a:endParaRPr>
        </a:p>
      </dsp:txBody>
      <dsp:txXfrm>
        <a:off x="0" y="0"/>
        <a:ext cx="8501122" cy="124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A3DA6-4245-489C-AC75-9C12219DE113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0B704-50B0-4197-95AA-C46E368C4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"</a:t>
            </a:r>
            <a:r>
              <a:rPr lang="ru-RU" dirty="0" err="1" smtClean="0"/>
              <a:t>Такском</a:t>
            </a:r>
            <a:r>
              <a:rPr lang="ru-RU" dirty="0" smtClean="0"/>
              <a:t>" специализируется</a:t>
            </a:r>
            <a:r>
              <a:rPr lang="en-US" dirty="0" smtClean="0"/>
              <a:t> </a:t>
            </a:r>
            <a:r>
              <a:rPr lang="ru-RU" dirty="0" smtClean="0"/>
              <a:t>на разработке и внедрении технологий в области</a:t>
            </a:r>
            <a:r>
              <a:rPr lang="en-US" dirty="0" smtClean="0"/>
              <a:t> </a:t>
            </a:r>
            <a:r>
              <a:rPr lang="ru-RU" dirty="0" smtClean="0"/>
              <a:t>электронного взаимодействия юридических, физических лиц,</a:t>
            </a:r>
            <a:r>
              <a:rPr lang="en-US" dirty="0" smtClean="0"/>
              <a:t> </a:t>
            </a:r>
            <a:r>
              <a:rPr lang="ru-RU" dirty="0" smtClean="0"/>
              <a:t>государственных и общественных организаций с формированием юридически</a:t>
            </a:r>
            <a:r>
              <a:rPr lang="en-US" dirty="0" smtClean="0"/>
              <a:t> </a:t>
            </a:r>
            <a:r>
              <a:rPr lang="ru-RU" dirty="0" smtClean="0"/>
              <a:t>значимых электронных документов.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FDC81-0150-4AE0-8135-8882747B86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7C6-8B1E-413F-B017-783D782FF9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7C6-8B1E-413F-B017-783D782FF9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A7C6-8B1E-413F-B017-783D782FF9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WORK\Презентации\all_produkt\element\PLASHKI\element-1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2" y="1785927"/>
            <a:ext cx="6786578" cy="3298837"/>
          </a:xfrm>
          <a:prstGeom prst="rect">
            <a:avLst/>
          </a:prstGeom>
          <a:noFill/>
        </p:spPr>
      </p:pic>
      <p:pic>
        <p:nvPicPr>
          <p:cNvPr id="8" name="Picture 4" descr="D:\WORK\Презентации\all_produkt\element\logo\element-3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56" y="332657"/>
            <a:ext cx="1224824" cy="530471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1928801"/>
            <a:ext cx="6429388" cy="3071835"/>
          </a:xfrm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5720" y="6429398"/>
            <a:ext cx="1205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www.taxcom.ru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WORK\Презентации\all_produkt\element\PLASHKI\element-02.png"/>
          <p:cNvPicPr>
            <a:picLocks noChangeAspect="1" noChangeArrowheads="1"/>
          </p:cNvPicPr>
          <p:nvPr userDrawn="1"/>
        </p:nvPicPr>
        <p:blipFill>
          <a:blip r:embed="rId4" cstate="print"/>
          <a:srcRect b="34403"/>
          <a:stretch>
            <a:fillRect/>
          </a:stretch>
        </p:blipFill>
        <p:spPr bwMode="auto">
          <a:xfrm>
            <a:off x="0" y="5673997"/>
            <a:ext cx="9144000" cy="1184028"/>
          </a:xfrm>
          <a:prstGeom prst="rect">
            <a:avLst/>
          </a:prstGeom>
          <a:noFill/>
        </p:spPr>
      </p:pic>
      <p:pic>
        <p:nvPicPr>
          <p:cNvPr id="15" name="Picture 12" descr="D:\WORK\Презентации\all_produkt\element\produkt\element-2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32656"/>
            <a:ext cx="504354" cy="50435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285720" y="6429398"/>
            <a:ext cx="1205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www.taxcom.ru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WORK\Презентации\all_produkt\element\logo\element-3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56" y="332657"/>
            <a:ext cx="1224824" cy="5304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285720" y="6429398"/>
            <a:ext cx="1205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www.taxcom.ru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WORK\Презентации\all_produkt\element\PLASHKI\element-02.png"/>
          <p:cNvPicPr>
            <a:picLocks noChangeAspect="1" noChangeArrowheads="1"/>
          </p:cNvPicPr>
          <p:nvPr userDrawn="1"/>
        </p:nvPicPr>
        <p:blipFill>
          <a:blip r:embed="rId3" cstate="print"/>
          <a:srcRect b="34403"/>
          <a:stretch>
            <a:fillRect/>
          </a:stretch>
        </p:blipFill>
        <p:spPr bwMode="auto">
          <a:xfrm>
            <a:off x="0" y="5673997"/>
            <a:ext cx="9144000" cy="1184028"/>
          </a:xfrm>
          <a:prstGeom prst="rect">
            <a:avLst/>
          </a:prstGeom>
          <a:noFill/>
        </p:spPr>
      </p:pic>
      <p:pic>
        <p:nvPicPr>
          <p:cNvPr id="15" name="Picture 12" descr="D:\WORK\Презентации\all_produkt\element\produkt\element-2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32656"/>
            <a:ext cx="504354" cy="50435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285720" y="6429398"/>
            <a:ext cx="1205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www.taxcom.ru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8" name="Picture 3" descr="D:\WORK\Презентации\all_produkt\element\PLASHKI\element-14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25262"/>
            <a:ext cx="6286514" cy="927476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28926" y="144570"/>
            <a:ext cx="6108140" cy="9269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   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WORK\Презентации\all_produkt\element\PLASHKI\element-1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80" y="1714488"/>
            <a:ext cx="5940152" cy="28803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0964" y="2336799"/>
            <a:ext cx="5182344" cy="14700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6" descr="D:\WORK\Презентации\all_produkt\element\logo\element-3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25055"/>
            <a:ext cx="2376264" cy="1065539"/>
          </a:xfrm>
          <a:prstGeom prst="rect">
            <a:avLst/>
          </a:prstGeom>
          <a:noFill/>
        </p:spPr>
      </p:pic>
      <p:pic>
        <p:nvPicPr>
          <p:cNvPr id="6" name="Picture 12" descr="D:\WORK\Презентации\all_produkt\element\produkt\element-2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367" y="3343492"/>
            <a:ext cx="799889" cy="799889"/>
          </a:xfrm>
          <a:prstGeom prst="rect">
            <a:avLst/>
          </a:prstGeom>
          <a:noFill/>
        </p:spPr>
      </p:pic>
      <p:pic>
        <p:nvPicPr>
          <p:cNvPr id="7" name="Picture 2" descr="D:\WORK\Презентации\all_produkt\element\PLASHKI\element-02.png"/>
          <p:cNvPicPr>
            <a:picLocks noChangeAspect="1" noChangeArrowheads="1"/>
          </p:cNvPicPr>
          <p:nvPr userDrawn="1"/>
        </p:nvPicPr>
        <p:blipFill>
          <a:blip r:embed="rId5" cstate="print"/>
          <a:srcRect b="34403"/>
          <a:stretch>
            <a:fillRect/>
          </a:stretch>
        </p:blipFill>
        <p:spPr bwMode="auto">
          <a:xfrm>
            <a:off x="0" y="5673997"/>
            <a:ext cx="9144000" cy="11840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285720" y="6429398"/>
            <a:ext cx="1205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www.taxcom.ru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D793-5B0D-47D0-A389-E8157FDED07B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C786-5EA8-4AFE-98B9-8FB7B59C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ТАКСКОМ-СПРИНТЕР</a:t>
            </a:r>
            <a:br>
              <a:rPr lang="ru-RU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Отчетность через Интернет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услуги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28649" y="1831995"/>
            <a:ext cx="7572375" cy="4525963"/>
          </a:xfrm>
        </p:spPr>
        <p:txBody>
          <a:bodyPr>
            <a:normAutofit/>
          </a:bodyPr>
          <a:lstStyle/>
          <a:p>
            <a:pPr marL="985838" indent="0">
              <a:buNone/>
              <a:tabLst>
                <a:tab pos="10763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ИОН – доступ к лицевым счетам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985838" lvl="1" indent="0">
              <a:buNone/>
              <a:tabLst>
                <a:tab pos="1076325" algn="l"/>
              </a:tabLst>
            </a:pPr>
            <a:r>
              <a:rPr lang="ru-RU" sz="1400" dirty="0" smtClean="0"/>
              <a:t>Сервис позволяет проконтролировать наличие задолженности или переплаты </a:t>
            </a:r>
            <a:br>
              <a:rPr lang="ru-RU" sz="1400" dirty="0" smtClean="0"/>
            </a:br>
            <a:r>
              <a:rPr lang="ru-RU" sz="1400" dirty="0" smtClean="0"/>
              <a:t>по налогам, оценить правильность отражения перечисленных в бюджет платежей, а также просмотреть перечень представленной отчетности.</a:t>
            </a:r>
          </a:p>
          <a:p>
            <a:pPr marL="985838" lvl="1" indent="0">
              <a:buNone/>
              <a:tabLst>
                <a:tab pos="1076325" algn="l"/>
              </a:tabLst>
            </a:pPr>
            <a:endParaRPr lang="ru-RU" sz="1400" dirty="0" smtClean="0"/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Получение выписки из ЕГРЮЛ / ЕГРИП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985838" lvl="1" indent="0">
              <a:buNone/>
              <a:tabLst>
                <a:tab pos="1076325" algn="l"/>
              </a:tabLst>
            </a:pPr>
            <a:r>
              <a:rPr lang="ru-RU" sz="1400" dirty="0" smtClean="0"/>
              <a:t>Сервис позволяет оперативно проверять своих контрагентов, партнеров, конкурентов по запросу выписки из Единого государственного реестра юридических лиц (ЕГРЮЛ) и Единого государственного реестра индивидуальных предпринимателей (ЕГРИП). Выписку можно получить как по своей, </a:t>
            </a:r>
            <a:br>
              <a:rPr lang="ru-RU" sz="1400" dirty="0" smtClean="0"/>
            </a:br>
            <a:r>
              <a:rPr lang="ru-RU" sz="1400" dirty="0" smtClean="0"/>
              <a:t>так и сторонней организации.</a:t>
            </a:r>
          </a:p>
          <a:p>
            <a:pPr lvl="1">
              <a:buNone/>
            </a:pPr>
            <a:r>
              <a:rPr lang="en-US" sz="1400" dirty="0" smtClean="0"/>
              <a:t>                </a:t>
            </a:r>
          </a:p>
          <a:p>
            <a:pPr lvl="1">
              <a:buNone/>
            </a:pPr>
            <a:r>
              <a:rPr lang="en-US" sz="1400" dirty="0" smtClean="0"/>
              <a:t>              </a:t>
            </a:r>
            <a:r>
              <a:rPr lang="en-US" sz="1800" b="1" dirty="0" smtClean="0">
                <a:solidFill>
                  <a:srgbClr val="0070C0"/>
                </a:solidFill>
              </a:rPr>
              <a:t>150 </a:t>
            </a:r>
            <a:r>
              <a:rPr lang="ru-RU" sz="1800" b="1" dirty="0" smtClean="0">
                <a:solidFill>
                  <a:srgbClr val="0070C0"/>
                </a:solidFill>
              </a:rPr>
              <a:t>документов в системе «</a:t>
            </a:r>
            <a:r>
              <a:rPr lang="ru-RU" sz="1800" b="1" dirty="0" err="1" smtClean="0">
                <a:solidFill>
                  <a:srgbClr val="0070C0"/>
                </a:solidFill>
              </a:rPr>
              <a:t>Такском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файлер</a:t>
            </a:r>
            <a:r>
              <a:rPr lang="ru-RU" sz="1800" b="1" dirty="0" smtClean="0">
                <a:solidFill>
                  <a:srgbClr val="0070C0"/>
                </a:solidFill>
              </a:rPr>
              <a:t>»</a:t>
            </a:r>
          </a:p>
          <a:p>
            <a:pPr marL="985838" lvl="1" indent="0">
              <a:buNone/>
              <a:tabLst>
                <a:tab pos="1076325" algn="l"/>
              </a:tabLst>
            </a:pPr>
            <a:r>
              <a:rPr lang="ru-RU" sz="1400" dirty="0" smtClean="0"/>
              <a:t> При подключении к тарифу «Выгодный»  абонент получает возможность обмена    </a:t>
            </a:r>
          </a:p>
          <a:p>
            <a:pPr marL="985838" lvl="1" indent="0">
              <a:buNone/>
              <a:tabLst>
                <a:tab pos="1076325" algn="l"/>
              </a:tabLst>
            </a:pPr>
            <a:r>
              <a:rPr lang="ru-RU" sz="1400" dirty="0" smtClean="0"/>
              <a:t> электронными счетами-фактурами и другими первичными документами через    </a:t>
            </a:r>
          </a:p>
          <a:p>
            <a:pPr marL="985838" lvl="1" indent="0">
              <a:buNone/>
              <a:tabLst>
                <a:tab pos="1076325" algn="l"/>
              </a:tabLst>
            </a:pPr>
            <a:r>
              <a:rPr lang="ru-RU" sz="1400" dirty="0" smtClean="0"/>
              <a:t> Интернет со своими клиентами, поставщиками, партнёрами, подразделениями.</a:t>
            </a:r>
          </a:p>
          <a:p>
            <a:pPr lvl="1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   </a:t>
            </a:r>
            <a:r>
              <a:rPr lang="ru-RU" sz="1400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571504" cy="5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571504" cy="5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891102"/>
            <a:ext cx="546571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услуги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357290" y="1704975"/>
            <a:ext cx="7143800" cy="4295775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Сопровождение сертификатов ЭЦП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3175" lvl="1" indent="-3175">
              <a:buNone/>
            </a:pPr>
            <a:r>
              <a:rPr lang="ru-RU" sz="1400" dirty="0" smtClean="0"/>
              <a:t>Сервис включает в себя изготовление сертификатов, регистрацию сертификатов </a:t>
            </a:r>
            <a:br>
              <a:rPr lang="ru-RU" sz="1400" dirty="0" smtClean="0"/>
            </a:br>
            <a:r>
              <a:rPr lang="ru-RU" sz="1400" dirty="0" smtClean="0"/>
              <a:t>в территориальном контролирующем органе, а также бесплатную плановую </a:t>
            </a:r>
            <a:br>
              <a:rPr lang="ru-RU" sz="1400" dirty="0" smtClean="0"/>
            </a:br>
            <a:r>
              <a:rPr lang="ru-RU" sz="1400" dirty="0" smtClean="0"/>
              <a:t>и внеплановую замену сертификатов.</a:t>
            </a:r>
          </a:p>
          <a:p>
            <a:pPr marL="3175" indent="-3175"/>
            <a:endParaRPr lang="ru-RU" sz="1800" dirty="0" smtClean="0"/>
          </a:p>
          <a:p>
            <a:pPr marL="3175" indent="-3175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Электронный ключ USB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3175" lvl="1" indent="-3175">
              <a:buNone/>
            </a:pPr>
            <a:r>
              <a:rPr lang="ru-RU" sz="1400" dirty="0" smtClean="0"/>
              <a:t>Для хранения и использования ключей электронной цифровой подписи возможно использование персональных средств – USB-ключей </a:t>
            </a:r>
            <a:r>
              <a:rPr lang="ru-RU" sz="1400" dirty="0" err="1" smtClean="0"/>
              <a:t>eToken</a:t>
            </a:r>
            <a:r>
              <a:rPr lang="ru-RU" sz="1400" dirty="0" smtClean="0"/>
              <a:t> и </a:t>
            </a:r>
            <a:r>
              <a:rPr lang="ru-RU" sz="1400" dirty="0" err="1" smtClean="0"/>
              <a:t>Rutoken</a:t>
            </a:r>
            <a:r>
              <a:rPr lang="ru-RU" sz="1400" dirty="0" smtClean="0"/>
              <a:t>. Использование USB-ключа повышает безопасность хранения ключевой информации, которая надежно защищена за счет аппаратного шифрования.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Камеральная проверка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dirty="0" smtClean="0"/>
              <a:t>Сервис дает возможность абонентам компании «Такском» использовать своё право </a:t>
            </a:r>
          </a:p>
          <a:p>
            <a:pPr>
              <a:buNone/>
            </a:pPr>
            <a:r>
              <a:rPr lang="ru-RU" sz="1400" dirty="0" smtClean="0"/>
              <a:t>на самостоятельную оценку рисков и оценить преимущество самостоятельного выявления</a:t>
            </a:r>
          </a:p>
          <a:p>
            <a:pPr>
              <a:buNone/>
            </a:pPr>
            <a:r>
              <a:rPr lang="ru-RU" sz="1400" dirty="0" smtClean="0"/>
              <a:t>и исправления допущенных ошибок, тем самым снизить внимание налоговых органов </a:t>
            </a:r>
          </a:p>
          <a:p>
            <a:pPr>
              <a:buNone/>
            </a:pPr>
            <a:r>
              <a:rPr lang="ru-RU" sz="1400" dirty="0" smtClean="0"/>
              <a:t>к организации. Сервис могут использовать как организации, так и индивидуальные</a:t>
            </a:r>
          </a:p>
          <a:p>
            <a:pPr>
              <a:buNone/>
            </a:pPr>
            <a:r>
              <a:rPr lang="ru-RU" sz="1400" dirty="0" smtClean="0"/>
              <a:t>предприниматели.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561378" cy="54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561378" cy="54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00570"/>
            <a:ext cx="5804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услуги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357290" y="1546225"/>
            <a:ext cx="742955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Круглосуточная техническая поддержка (24/7) 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ru-RU" sz="2200" dirty="0" smtClean="0"/>
              <a:t>Вы можете получить консультацию по вопросам установки, настройки, использования и обновления программного комплекса, а также по техническим и регламентным вопросам работы системы.</a:t>
            </a:r>
            <a:endParaRPr lang="en-US" sz="2200" dirty="0" smtClean="0"/>
          </a:p>
          <a:p>
            <a:pPr marL="0" lvl="1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Бесплатное обучение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ru-RU" sz="2200" dirty="0" smtClean="0"/>
              <a:t>Каждый абонент имеет возможность в оптимально короткие сроки освоить практические принципы формирования и отправки отчетности. Бесплатные семинары еженедельно проходят в учебном центре компании. </a:t>
            </a:r>
            <a:endParaRPr lang="en-US" sz="2200" dirty="0" smtClean="0"/>
          </a:p>
          <a:p>
            <a:pPr marL="0" lvl="1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Выездное оформление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ru-RU" sz="2200" dirty="0" smtClean="0"/>
              <a:t>Услуга «Выездное оформление» - это быстрый и удобный способ подключения и обучения работе с любой системой представления отчетности компании «Такском».</a:t>
            </a:r>
            <a:r>
              <a:rPr lang="en-US" sz="2200" dirty="0" smtClean="0"/>
              <a:t> </a:t>
            </a:r>
            <a:r>
              <a:rPr lang="ru-RU" sz="2200" dirty="0" smtClean="0"/>
              <a:t>В удобный для Вас день и время к вам приедет наш специалист, который:</a:t>
            </a:r>
          </a:p>
          <a:p>
            <a:pPr marL="0" lvl="2" indent="0"/>
            <a:r>
              <a:rPr lang="ru-RU" sz="2200" dirty="0" smtClean="0"/>
              <a:t>  оформит необходимые для подключения к системе документы;</a:t>
            </a:r>
          </a:p>
          <a:p>
            <a:pPr marL="0" lvl="2" indent="0"/>
            <a:r>
              <a:rPr lang="ru-RU" sz="2200" dirty="0" smtClean="0"/>
              <a:t>  установит и настроит </a:t>
            </a:r>
            <a:r>
              <a:rPr lang="ru-RU" sz="2200" dirty="0" err="1" smtClean="0"/>
              <a:t>КриптоПро</a:t>
            </a:r>
            <a:r>
              <a:rPr lang="ru-RU" sz="2200" dirty="0" smtClean="0"/>
              <a:t> на Вашем рабочем месте;</a:t>
            </a:r>
          </a:p>
          <a:p>
            <a:pPr marL="0" lvl="2" indent="0"/>
            <a:r>
              <a:rPr lang="ru-RU" sz="2200" dirty="0" smtClean="0"/>
              <a:t>  проведет обучение работе с системой представления отчетности;</a:t>
            </a:r>
          </a:p>
          <a:p>
            <a:pPr marL="0" lvl="2" indent="0"/>
            <a:r>
              <a:rPr lang="ru-RU" sz="2200" dirty="0" smtClean="0"/>
              <a:t>  проведет тестовое соединение с сервером; </a:t>
            </a:r>
          </a:p>
          <a:p>
            <a:pPr marL="0" lvl="2" indent="0"/>
            <a:r>
              <a:rPr lang="ru-RU" dirty="0" smtClean="0"/>
              <a:t>  ответит на Ваши вопросы по работе программного комплекса и по взаимодействию со службой технической поддержки.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1" y="1571612"/>
            <a:ext cx="51256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06523"/>
            <a:ext cx="564950" cy="5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546571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стать абонентом?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28596" y="1500188"/>
            <a:ext cx="8715404" cy="471487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ВЫБРАТЬ </a:t>
            </a:r>
            <a:r>
              <a:rPr lang="ru-RU" sz="4000" b="1" dirty="0">
                <a:solidFill>
                  <a:srgbClr val="0070C0"/>
                </a:solidFill>
              </a:rPr>
              <a:t>ТАРИФ</a:t>
            </a:r>
          </a:p>
          <a:p>
            <a:pPr marL="180975" indent="-180975"/>
            <a:r>
              <a:rPr lang="ru-RU" sz="2900" dirty="0" smtClean="0"/>
              <a:t>На сайте компании в разделе </a:t>
            </a:r>
            <a:r>
              <a:rPr lang="ru-RU" sz="3400" b="1" dirty="0" smtClean="0"/>
              <a:t>«Тарифные планы»</a:t>
            </a:r>
            <a:r>
              <a:rPr lang="ru-RU" sz="2900" dirty="0" smtClean="0"/>
              <a:t> выбрать тарифный план в зависимости </a:t>
            </a:r>
            <a:br>
              <a:rPr lang="ru-RU" sz="2900" dirty="0" smtClean="0"/>
            </a:br>
            <a:r>
              <a:rPr lang="ru-RU" sz="2900" dirty="0" smtClean="0"/>
              <a:t>от системы налогообложения и юридического статуса налогоплательщика;</a:t>
            </a:r>
          </a:p>
          <a:p>
            <a:pPr marL="180975" indent="-180975">
              <a:buNone/>
            </a:pPr>
            <a:endParaRPr lang="en-US" sz="3400" b="1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ЗАКАЗАТЬ</a:t>
            </a:r>
          </a:p>
          <a:p>
            <a:pPr marL="180975" indent="-180975"/>
            <a:r>
              <a:rPr lang="ru-RU" sz="2900" dirty="0" smtClean="0"/>
              <a:t>Заполнить регистрационную </a:t>
            </a:r>
            <a:r>
              <a:rPr lang="ru-RU" sz="2900" dirty="0" smtClean="0"/>
              <a:t>онлайн-карту.</a:t>
            </a:r>
            <a:r>
              <a:rPr lang="ru-RU" sz="2900" baseline="0" dirty="0" smtClean="0"/>
              <a:t> </a:t>
            </a:r>
            <a:endParaRPr lang="en-US" sz="2900" dirty="0" smtClean="0"/>
          </a:p>
          <a:p>
            <a:pPr marL="180975" indent="-180975">
              <a:buNone/>
            </a:pPr>
            <a:endParaRPr lang="en-US" sz="3400" b="1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ОПЛАТИТЬ</a:t>
            </a:r>
          </a:p>
          <a:p>
            <a:pPr marL="180975" indent="-180975"/>
            <a:r>
              <a:rPr lang="ru-RU" sz="2900" dirty="0" smtClean="0"/>
              <a:t>После отправки регистрационной формы Вы получите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ru-RU" sz="2900" dirty="0" smtClean="0"/>
              <a:t>комплект документов для оформления и оплаты.</a:t>
            </a:r>
          </a:p>
          <a:p>
            <a:pPr marL="180975" indent="-180975">
              <a:buNone/>
            </a:pPr>
            <a:endParaRPr lang="en-US" sz="3400" b="1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ПОЛУЧИТЬ</a:t>
            </a:r>
          </a:p>
          <a:p>
            <a:pPr marL="180975" indent="-180975"/>
            <a:r>
              <a:rPr lang="ru-RU" sz="2900" dirty="0" smtClean="0"/>
              <a:t>После проведения оплаты Вы можете </a:t>
            </a:r>
            <a:r>
              <a:rPr lang="ru-RU" sz="2900" b="1" dirty="0" smtClean="0"/>
              <a:t>оформить договор</a:t>
            </a:r>
            <a:r>
              <a:rPr lang="ru-RU" sz="2900" dirty="0" smtClean="0"/>
              <a:t> и </a:t>
            </a:r>
            <a:r>
              <a:rPr lang="ru-RU" sz="2900" b="1" dirty="0" smtClean="0"/>
              <a:t>получить программное </a:t>
            </a:r>
            <a:br>
              <a:rPr lang="ru-RU" sz="2900" b="1" dirty="0" smtClean="0"/>
            </a:br>
            <a:r>
              <a:rPr lang="ru-RU" sz="2900" b="1" dirty="0" smtClean="0"/>
              <a:t>обеспечение в нашем офисе</a:t>
            </a:r>
            <a:r>
              <a:rPr lang="ru-RU" sz="2900" dirty="0" smtClean="0"/>
              <a:t> или воспользоваться услугой </a:t>
            </a:r>
            <a:r>
              <a:rPr lang="ru-RU" sz="2900" b="1" dirty="0" smtClean="0"/>
              <a:t>«Выездное оформление»</a:t>
            </a:r>
            <a:r>
              <a:rPr lang="ru-RU" sz="2900" dirty="0" smtClean="0"/>
              <a:t>.</a:t>
            </a:r>
          </a:p>
          <a:p>
            <a:pPr>
              <a:buNone/>
            </a:pPr>
            <a:endParaRPr lang="ru-RU" sz="2900" dirty="0"/>
          </a:p>
          <a:p>
            <a:pPr>
              <a:buNone/>
            </a:pPr>
            <a:r>
              <a:rPr lang="ru-RU" sz="2900" dirty="0" smtClean="0"/>
              <a:t>В случае нестандартного подключени</a:t>
            </a:r>
            <a:r>
              <a:rPr lang="ru-RU" sz="3000" dirty="0" smtClean="0"/>
              <a:t>я</a:t>
            </a:r>
            <a:r>
              <a:rPr lang="ru-RU" sz="2900" dirty="0" smtClean="0"/>
              <a:t> </a:t>
            </a:r>
            <a:r>
              <a:rPr lang="ru-RU" sz="3000" dirty="0"/>
              <a:t>(несколько рабочих </a:t>
            </a:r>
            <a:r>
              <a:rPr lang="ru-RU" sz="3000" dirty="0" smtClean="0"/>
              <a:t>мест, абонентов</a:t>
            </a:r>
            <a:r>
              <a:rPr lang="ru-RU" sz="3000" dirty="0"/>
              <a:t>, направлений обмена и </a:t>
            </a:r>
            <a:r>
              <a:rPr lang="ru-RU" sz="3000" dirty="0" err="1"/>
              <a:t>т.д</a:t>
            </a:r>
            <a:r>
              <a:rPr lang="ru-RU" sz="3000" dirty="0" smtClean="0"/>
              <a:t>),</a:t>
            </a:r>
          </a:p>
          <a:p>
            <a:pPr>
              <a:buNone/>
            </a:pPr>
            <a:r>
              <a:rPr lang="ru-RU" sz="3000" dirty="0" smtClean="0"/>
              <a:t>пожалуйста</a:t>
            </a:r>
            <a:r>
              <a:rPr lang="ru-RU" sz="3000" dirty="0"/>
              <a:t>, укажите </a:t>
            </a:r>
            <a:r>
              <a:rPr lang="ru-RU" sz="3000" dirty="0" smtClean="0"/>
              <a:t>подробную информацию </a:t>
            </a:r>
            <a:r>
              <a:rPr lang="ru-RU" sz="3000" dirty="0"/>
              <a:t>при заполнении регистрационной карты в </a:t>
            </a:r>
            <a:r>
              <a:rPr lang="ru-RU" sz="3000" dirty="0" smtClean="0"/>
              <a:t>поле«Дополнительная</a:t>
            </a:r>
          </a:p>
          <a:p>
            <a:pPr>
              <a:buNone/>
            </a:pPr>
            <a:r>
              <a:rPr lang="ru-RU" sz="3000" dirty="0" smtClean="0"/>
              <a:t>информация </a:t>
            </a:r>
            <a:r>
              <a:rPr lang="ru-RU" sz="3000" dirty="0"/>
              <a:t>по подключению», после чего с </a:t>
            </a:r>
            <a:r>
              <a:rPr lang="ru-RU" sz="3000" dirty="0" smtClean="0"/>
              <a:t>Вами свяжется </a:t>
            </a:r>
            <a:r>
              <a:rPr lang="ru-RU" sz="3000" dirty="0"/>
              <a:t>оператор для уточнения деталей.</a:t>
            </a:r>
          </a:p>
          <a:p>
            <a:pPr marL="180975" indent="-180975"/>
            <a:endParaRPr lang="ru-RU" sz="29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4763" r="7142"/>
          <a:stretch>
            <a:fillRect/>
          </a:stretch>
        </p:blipFill>
        <p:spPr bwMode="auto">
          <a:xfrm>
            <a:off x="6357950" y="2071678"/>
            <a:ext cx="2643206" cy="25062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8" y="1857363"/>
            <a:ext cx="6429388" cy="307183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+mj-lt"/>
              </a:rPr>
              <a:t>«Такском» – 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комплексное решение 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для Вашего бизнеса!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2643174" y="1"/>
            <a:ext cx="6500826" cy="591334"/>
            <a:chOff x="421885" y="1232341"/>
            <a:chExt cx="7841398" cy="713277"/>
          </a:xfrm>
        </p:grpSpPr>
        <p:pic>
          <p:nvPicPr>
            <p:cNvPr id="7" name="Picture 12" descr="D:\WORK\Презентации\all_produkt\element\footer\perevernytyy\element-6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9978" y="1232341"/>
              <a:ext cx="1543305" cy="523062"/>
            </a:xfrm>
            <a:prstGeom prst="rect">
              <a:avLst/>
            </a:prstGeom>
            <a:noFill/>
          </p:spPr>
        </p:pic>
        <p:pic>
          <p:nvPicPr>
            <p:cNvPr id="8" name="Picture 19" descr="D:\WORK\Презентации\all_produkt\element\footer\perevernytyy\element-6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3368" y="1232341"/>
              <a:ext cx="1543305" cy="523062"/>
            </a:xfrm>
            <a:prstGeom prst="rect">
              <a:avLst/>
            </a:prstGeom>
            <a:noFill/>
          </p:spPr>
        </p:pic>
        <p:pic>
          <p:nvPicPr>
            <p:cNvPr id="9" name="Picture 21" descr="D:\WORK\Презентации\all_produkt\element\footer\perevernytyy\element-6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6673" y="1232341"/>
              <a:ext cx="1543305" cy="523062"/>
            </a:xfrm>
            <a:prstGeom prst="rect">
              <a:avLst/>
            </a:prstGeom>
            <a:noFill/>
          </p:spPr>
        </p:pic>
        <p:pic>
          <p:nvPicPr>
            <p:cNvPr id="10" name="Picture 18" descr="D:\WORK\Презентации\all_produkt\element\footer\perevernytyy\element-5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5696" y="1233197"/>
              <a:ext cx="1543305" cy="523062"/>
            </a:xfrm>
            <a:prstGeom prst="rect">
              <a:avLst/>
            </a:prstGeom>
            <a:noFill/>
          </p:spPr>
        </p:pic>
        <p:pic>
          <p:nvPicPr>
            <p:cNvPr id="11" name="Picture 15" descr="D:\WORK\Презентации\all_produkt\element\footer\perevernytyy\element-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885" y="1234580"/>
              <a:ext cx="1731282" cy="711038"/>
            </a:xfrm>
            <a:prstGeom prst="rect">
              <a:avLst/>
            </a:prstGeom>
            <a:noFill/>
          </p:spPr>
        </p:pic>
      </p:grpSp>
      <p:pic>
        <p:nvPicPr>
          <p:cNvPr id="12" name="Picture 2" descr="D:\WORK\Презентации\material\element\pack\logo_znaky\zn_kach-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714620"/>
            <a:ext cx="1750995" cy="1728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143117"/>
          <a:ext cx="8786874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57159" y="1285861"/>
          <a:ext cx="8501122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8"/>
          <p:cNvSpPr txBox="1">
            <a:spLocks/>
          </p:cNvSpPr>
          <p:nvPr/>
        </p:nvSpPr>
        <p:spPr>
          <a:xfrm>
            <a:off x="1785938" y="0"/>
            <a:ext cx="697230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развития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C68F7F-6FEE-4CB6-BC96-50DB4A7B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EC68F7F-6FEE-4CB6-BC96-50DB4A7B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EC68F7F-6FEE-4CB6-BC96-50DB4A7B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3F7781-3A7A-4F83-8137-A688FBA4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E3F7781-3A7A-4F83-8137-A688FBA4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E3F7781-3A7A-4F83-8137-A688FBA47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8DA2E-5181-4F27-932B-6257BADD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2A8DA2E-5181-4F27-932B-6257BADD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2A8DA2E-5181-4F27-932B-6257BADD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B01F7-E9E8-4C1B-8427-175BD9CA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2DB01F7-E9E8-4C1B-8427-175BD9CA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2DB01F7-E9E8-4C1B-8427-175BD9CA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68F5E-7124-48F7-9A32-D134C7D47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3168F5E-7124-48F7-9A32-D134C7D47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3168F5E-7124-48F7-9A32-D134C7D47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BC354-88F0-4C02-91B0-A13B8613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35BC354-88F0-4C02-91B0-A13B8613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35BC354-88F0-4C02-91B0-A13B8613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32168-EDCD-4291-9FD2-147E996C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CB32168-EDCD-4291-9FD2-147E996C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CB32168-EDCD-4291-9FD2-147E996C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464CB-488D-43F9-9639-C484F3455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4F464CB-488D-43F9-9639-C484F3455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4F464CB-488D-43F9-9639-C484F3455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5D7D8-BE29-449C-8334-1333E83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BE5D7D8-BE29-449C-8334-1333E83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BE5D7D8-BE29-449C-8334-1333E83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0CA07-6635-4CE5-A93F-8757BD5B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EA30CA07-6635-4CE5-A93F-8757BD5B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A30CA07-6635-4CE5-A93F-8757BD5B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71700" y="0"/>
            <a:ext cx="6972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Достижения и основные индикаторы деятельности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 bwMode="auto">
          <a:xfrm>
            <a:off x="1691680" y="1268760"/>
            <a:ext cx="71287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376092"/>
              </a:buClr>
              <a:buSzPct val="95000"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Компания «</a:t>
            </a:r>
            <a:r>
              <a:rPr lang="ru-RU" sz="2000" dirty="0" err="1" smtClean="0">
                <a:latin typeface="+mn-lt"/>
                <a:cs typeface="+mn-cs"/>
              </a:rPr>
              <a:t>Такском</a:t>
            </a:r>
            <a:r>
              <a:rPr lang="ru-RU" sz="2000" dirty="0" smtClean="0">
                <a:latin typeface="+mn-lt"/>
                <a:cs typeface="+mn-cs"/>
              </a:rPr>
              <a:t>» - родоначальник  систем электронной отчетности в России.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C:\Documents and Settings\shevchenkoms\Рабочий стол\новый дизайн\zn_kach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1152128" cy="1137127"/>
          </a:xfrm>
          <a:prstGeom prst="rect">
            <a:avLst/>
          </a:prstGeom>
          <a:solidFill>
            <a:schemeClr val="tx1">
              <a:lumMod val="50000"/>
              <a:lumOff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2627784" y="3573016"/>
            <a:ext cx="31432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95000"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0" fontAlgn="base" latinLnBrk="0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95000"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5000"/>
              <a:buFont typeface="Wingdings" pitchFamily="2" charset="2"/>
              <a:buChar char="£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1619672" y="2132856"/>
            <a:ext cx="72728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0" hangingPunct="0">
              <a:spcBef>
                <a:spcPts val="0"/>
              </a:spcBef>
              <a:buClr>
                <a:srgbClr val="376092"/>
              </a:buClr>
              <a:buSzPct val="95000"/>
            </a:pPr>
            <a:r>
              <a:rPr lang="ru-RU" sz="2000" dirty="0" smtClean="0">
                <a:latin typeface="+mn-lt"/>
              </a:rPr>
              <a:t>«Лучшая компания» российского рынка программных продуктов в области бухгалтерского учета, аудита и налогообложения» 2009 года</a:t>
            </a:r>
            <a:r>
              <a:rPr lang="ru-RU" sz="2000" dirty="0" smtClean="0">
                <a:latin typeface="+mn-lt"/>
                <a:cs typeface="+mn-cs"/>
              </a:rPr>
              <a:t>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/>
          <a:srcRect t="-909" r="49837"/>
          <a:stretch>
            <a:fillRect/>
          </a:stretch>
        </p:blipFill>
        <p:spPr bwMode="auto">
          <a:xfrm>
            <a:off x="395536" y="2130409"/>
            <a:ext cx="1008112" cy="9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4293096"/>
            <a:ext cx="8640960" cy="2564904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AF"/>
              </a:buClr>
              <a:buSzPct val="95000"/>
              <a:buFontTx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300 тысяч абонентов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Такском-Спринтер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территории РФ обслуживает сеть из 4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филиалов (Санкт-Петербург, Нижний Новгород, Псков, Новосибирск, Ростов) 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 региональных представителей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AF"/>
              </a:buClr>
              <a:buSzPct val="95000"/>
              <a:buFontTx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Около 400 тысяч сертификатов ЭЦП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поддерживаемых Удостоверяющим центром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Такском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AF"/>
              </a:buClr>
              <a:buSzPct val="95000"/>
              <a:buFontTx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1 миллиона транспортных сообщений в день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проходящих через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Такском-Спринтер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в пиковые периоды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AF"/>
              </a:buClr>
              <a:buSzPct val="95000"/>
              <a:buFontTx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10 тысяч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день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консультаций в контакт-центр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Такском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в пиковые периоды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AF"/>
              </a:buClr>
              <a:buSzPct val="95000"/>
              <a:buFontTx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100 операторов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контакт-центра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головном офисе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Такском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3"/>
          <p:cNvSpPr txBox="1">
            <a:spLocks/>
          </p:cNvSpPr>
          <p:nvPr/>
        </p:nvSpPr>
        <p:spPr bwMode="auto">
          <a:xfrm>
            <a:off x="1547664" y="3212976"/>
            <a:ext cx="7128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0" hangingPunct="0">
              <a:spcBef>
                <a:spcPts val="0"/>
              </a:spcBef>
              <a:buClr>
                <a:srgbClr val="376092"/>
              </a:buClr>
              <a:buSzPct val="95000"/>
            </a:pPr>
            <a:r>
              <a:rPr lang="ru-RU" sz="2000" dirty="0" smtClean="0">
                <a:latin typeface="+mn-lt"/>
              </a:rPr>
              <a:t>В феврале 2011 года, у</a:t>
            </a:r>
            <a:r>
              <a:rPr lang="ru-RU" sz="2000" dirty="0" smtClean="0">
                <a:latin typeface="+mn-lt"/>
                <a:cs typeface="+mn-cs"/>
              </a:rPr>
              <a:t>же в третий раз Контакт-центр компании стал финалистом награды «Хрустальная гарнитура»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376092"/>
              </a:buClr>
              <a:buSzPct val="65000"/>
              <a:buFont typeface="Wingdings" pitchFamily="2" charset="2"/>
              <a:buChar char="£"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536" y="414908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ru-RU" smtClean="0"/>
              <a:t>«Такском» - спецоператор связи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EC7D-5B74-4F32-A771-2992095A21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68313" y="1341438"/>
            <a:ext cx="84296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ts val="2100"/>
              </a:lnSpc>
            </a:pPr>
            <a:r>
              <a:rPr lang="ru-RU" sz="2200" b="1" dirty="0">
                <a:solidFill>
                  <a:srgbClr val="005EA4"/>
                </a:solidFill>
                <a:latin typeface="+mn-lt"/>
              </a:rPr>
              <a:t>Основные функции специализированного оператора связи компании «Такском»:</a:t>
            </a:r>
          </a:p>
          <a:p>
            <a:pPr marL="0" lvl="1">
              <a:lnSpc>
                <a:spcPts val="2100"/>
              </a:lnSpc>
            </a:pPr>
            <a:endParaRPr lang="ru-RU" sz="2200" b="1" dirty="0">
              <a:solidFill>
                <a:srgbClr val="005EA4"/>
              </a:solidFill>
            </a:endParaRPr>
          </a:p>
          <a:p>
            <a:pPr marL="0" lvl="1">
              <a:lnSpc>
                <a:spcPts val="2100"/>
              </a:lnSpc>
            </a:pPr>
            <a:endParaRPr lang="ru-RU" sz="2200" b="1" dirty="0">
              <a:solidFill>
                <a:srgbClr val="005EA4"/>
              </a:solidFill>
            </a:endParaRPr>
          </a:p>
          <a:p>
            <a:pPr marL="0" lvl="1">
              <a:lnSpc>
                <a:spcPts val="2100"/>
              </a:lnSpc>
            </a:pPr>
            <a:r>
              <a:rPr lang="ru-RU" sz="2200" b="1" dirty="0"/>
              <a:t>Организация электронного документооборота между налогоплательщиками и налоговыми органами</a:t>
            </a:r>
          </a:p>
          <a:p>
            <a:pPr>
              <a:lnSpc>
                <a:spcPts val="2100"/>
              </a:lnSpc>
            </a:pPr>
            <a:endParaRPr lang="ru-RU" sz="2200" b="1" dirty="0">
              <a:solidFill>
                <a:srgbClr val="005EA4"/>
              </a:solidFill>
            </a:endParaRPr>
          </a:p>
        </p:txBody>
      </p:sp>
      <p:sp>
        <p:nvSpPr>
          <p:cNvPr id="20485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095625"/>
            <a:ext cx="8424862" cy="2565623"/>
          </a:xfrm>
        </p:spPr>
        <p:txBody>
          <a:bodyPr/>
          <a:lstStyle/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Подтверждение даты отправки отчетности </a:t>
            </a:r>
          </a:p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Поддержка работы средств криптографической защиты информации  </a:t>
            </a:r>
          </a:p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Выполнение функций Удостоверяющего Центра: выдача сертификатов электронной цифровой подписи (ЭЦП) и т.д.</a:t>
            </a:r>
          </a:p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Круглосуточный мониторинг документооборота, выявление и устранение ошибок</a:t>
            </a:r>
          </a:p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Регистрация налогоплательщиков в системе  электронного документооборота</a:t>
            </a:r>
          </a:p>
          <a:p>
            <a:pPr marL="342900" lvl="1" indent="-342900">
              <a:lnSpc>
                <a:spcPts val="1500"/>
              </a:lnSpc>
              <a:spcBef>
                <a:spcPts val="1200"/>
              </a:spcBef>
              <a:buClr>
                <a:srgbClr val="0058AF"/>
              </a:buClr>
              <a:buFontTx/>
              <a:buChar char="•"/>
            </a:pPr>
            <a:r>
              <a:rPr lang="ru-RU" sz="1600" dirty="0" smtClean="0"/>
              <a:t>Круглосуточное обслуживание налогоплательщиков (сопровождение программных средств, обновления, выезды, консультации и обучение)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клиенты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44971" y="1197546"/>
            <a:ext cx="8391525" cy="714375"/>
          </a:xfrm>
        </p:spPr>
        <p:txBody>
          <a:bodyPr>
            <a:normAutofit fontScale="40000" lnSpcReduction="20000"/>
          </a:bodyPr>
          <a:lstStyle/>
          <a:p>
            <a:pPr marL="0" lvl="1">
              <a:lnSpc>
                <a:spcPts val="2100"/>
              </a:lnSpc>
              <a:spcBef>
                <a:spcPct val="0"/>
              </a:spcBef>
              <a:buFont typeface="Arial" charset="0"/>
              <a:buNone/>
            </a:pPr>
            <a:r>
              <a:rPr lang="ru-RU" sz="2200" b="1" dirty="0" smtClean="0">
                <a:solidFill>
                  <a:srgbClr val="005EA4"/>
                </a:solidFill>
                <a:cs typeface="Arial" charset="0"/>
              </a:rPr>
              <a:t>Абонентами компании «Такском» являются государственные органы, общественные организации и крупные российские и иностранные компании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43875" y="6357938"/>
            <a:ext cx="847725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2578" y="2060848"/>
            <a:ext cx="4643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r>
              <a:rPr lang="ru-RU" sz="1700" dirty="0"/>
              <a:t>Администрация Президента РФ</a:t>
            </a:r>
            <a:r>
              <a:rPr lang="en-US" sz="1700" dirty="0"/>
              <a:t>, </a:t>
            </a:r>
            <a:r>
              <a:rPr lang="ru-RU" sz="1700" dirty="0"/>
              <a:t>Государственная дума</a:t>
            </a:r>
            <a:r>
              <a:rPr lang="en-US" sz="1700" dirty="0"/>
              <a:t>, </a:t>
            </a:r>
            <a:r>
              <a:rPr lang="ru-RU" sz="1700" dirty="0"/>
              <a:t>Совет </a:t>
            </a:r>
            <a:r>
              <a:rPr lang="ru-RU" sz="1700" dirty="0" smtClean="0"/>
              <a:t>Федерации</a:t>
            </a:r>
            <a:endParaRPr lang="en-US" sz="1700" dirty="0"/>
          </a:p>
          <a:p>
            <a:pPr marL="742950" lvl="1" indent="-285750" eaLnBrk="0" hangingPunct="0">
              <a:lnSpc>
                <a:spcPts val="10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None/>
            </a:pPr>
            <a:r>
              <a:rPr lang="en-US" sz="1700" dirty="0"/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r>
              <a:rPr lang="ru-RU" sz="1700" dirty="0"/>
              <a:t>Министерства обороны, иностранных дел,  экономического развития, промышленности и торговли, сельского хозяйства, Федеральная налоговая служба, Федеральная таможенная служба, и т.д.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endParaRPr lang="en-US" sz="1700" dirty="0"/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r>
              <a:rPr lang="ru-RU" sz="1700" dirty="0"/>
              <a:t>Верховный суд</a:t>
            </a:r>
            <a:r>
              <a:rPr lang="en-US" sz="1700" dirty="0"/>
              <a:t>, </a:t>
            </a:r>
            <a:r>
              <a:rPr lang="ru-RU" sz="1700" dirty="0"/>
              <a:t>Центральная избирательная комиссия</a:t>
            </a:r>
            <a:r>
              <a:rPr lang="en-US" sz="1700" dirty="0"/>
              <a:t>, </a:t>
            </a:r>
            <a:r>
              <a:rPr lang="ru-RU" sz="1700" dirty="0"/>
              <a:t>Счетная </a:t>
            </a:r>
            <a:r>
              <a:rPr lang="ru-RU" sz="1700" dirty="0" smtClean="0"/>
              <a:t>палата, Пенсионный фонд РФ</a:t>
            </a:r>
            <a:endParaRPr lang="en-US" sz="1700" dirty="0"/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endParaRPr lang="ru-RU" dirty="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716463" y="1484883"/>
            <a:ext cx="400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5EA4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11960" y="2060848"/>
            <a:ext cx="4643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r>
              <a:rPr lang="ru-RU" sz="1700" dirty="0">
                <a:latin typeface="+mn-lt"/>
                <a:cs typeface="Arial" pitchFamily="34" charset="0"/>
              </a:rPr>
              <a:t>Банк России</a:t>
            </a:r>
            <a:r>
              <a:rPr lang="en-US" sz="1700" dirty="0">
                <a:latin typeface="+mn-lt"/>
                <a:cs typeface="Arial" pitchFamily="34" charset="0"/>
              </a:rPr>
              <a:t>, </a:t>
            </a:r>
            <a:r>
              <a:rPr lang="ru-RU" sz="1700" dirty="0">
                <a:latin typeface="+mn-lt"/>
                <a:cs typeface="Arial" pitchFamily="34" charset="0"/>
              </a:rPr>
              <a:t>Сбербанк, Банк Китая</a:t>
            </a:r>
            <a:r>
              <a:rPr lang="en-US" sz="1700" dirty="0">
                <a:latin typeface="+mn-lt"/>
                <a:cs typeface="Arial" pitchFamily="34" charset="0"/>
              </a:rPr>
              <a:t>, </a:t>
            </a:r>
            <a:r>
              <a:rPr lang="ru-RU" sz="1700" dirty="0">
                <a:latin typeface="+mn-lt"/>
                <a:cs typeface="Arial" pitchFamily="34" charset="0"/>
              </a:rPr>
              <a:t>Банк Нью-Йорка</a:t>
            </a:r>
            <a:r>
              <a:rPr lang="en-US" sz="1700" dirty="0">
                <a:latin typeface="+mn-lt"/>
                <a:cs typeface="Arial" pitchFamily="34" charset="0"/>
              </a:rPr>
              <a:t>, </a:t>
            </a:r>
            <a:r>
              <a:rPr lang="ru-RU" sz="1700" dirty="0">
                <a:latin typeface="+mn-lt"/>
                <a:cs typeface="Arial" pitchFamily="34" charset="0"/>
              </a:rPr>
              <a:t>Королевский банк </a:t>
            </a:r>
            <a:r>
              <a:rPr lang="ru-RU" sz="1700" dirty="0" smtClean="0">
                <a:latin typeface="+mn-lt"/>
                <a:cs typeface="Arial" pitchFamily="34" charset="0"/>
              </a:rPr>
              <a:t>Шотландии</a:t>
            </a:r>
            <a:r>
              <a:rPr lang="en-US" sz="1700" dirty="0" smtClean="0">
                <a:latin typeface="+mn-lt"/>
                <a:cs typeface="Arial" pitchFamily="34" charset="0"/>
              </a:rPr>
              <a:t> </a:t>
            </a:r>
            <a:endParaRPr lang="en-US" sz="1700" dirty="0">
              <a:latin typeface="+mn-lt"/>
              <a:cs typeface="Arial" pitchFamily="34" charset="0"/>
            </a:endParaRPr>
          </a:p>
          <a:p>
            <a:pPr marL="742950" lvl="1" indent="-285750" eaLnBrk="0" hangingPunct="0">
              <a:lnSpc>
                <a:spcPts val="10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None/>
              <a:defRPr/>
            </a:pPr>
            <a:r>
              <a:rPr lang="en-US" sz="1700" dirty="0">
                <a:latin typeface="+mn-lt"/>
                <a:cs typeface="Arial" pitchFamily="34" charset="0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r>
              <a:rPr lang="ru-RU" sz="1700" dirty="0">
                <a:latin typeface="+mn-lt"/>
                <a:cs typeface="Arial" pitchFamily="34" charset="0"/>
              </a:rPr>
              <a:t>Связьинвест, </a:t>
            </a:r>
            <a:r>
              <a:rPr lang="ru-RU" sz="1700" dirty="0" err="1">
                <a:latin typeface="+mn-lt"/>
                <a:cs typeface="Arial" pitchFamily="34" charset="0"/>
              </a:rPr>
              <a:t>Ростелеком</a:t>
            </a:r>
            <a:r>
              <a:rPr lang="ru-RU" sz="1700" dirty="0">
                <a:latin typeface="+mn-lt"/>
                <a:cs typeface="Arial" pitchFamily="34" charset="0"/>
              </a:rPr>
              <a:t>, </a:t>
            </a:r>
            <a:r>
              <a:rPr lang="ru-RU" sz="1700" dirty="0" err="1">
                <a:latin typeface="+mn-lt"/>
                <a:cs typeface="Arial" pitchFamily="34" charset="0"/>
              </a:rPr>
              <a:t>Вымпелком</a:t>
            </a:r>
            <a:r>
              <a:rPr lang="ru-RU" sz="1700" dirty="0">
                <a:latin typeface="+mn-lt"/>
                <a:cs typeface="Arial" pitchFamily="34" charset="0"/>
              </a:rPr>
              <a:t>, Почта </a:t>
            </a:r>
            <a:r>
              <a:rPr lang="ru-RU" sz="1700" dirty="0" smtClean="0">
                <a:latin typeface="+mn-lt"/>
                <a:cs typeface="Arial" pitchFamily="34" charset="0"/>
              </a:rPr>
              <a:t>России </a:t>
            </a:r>
            <a:endParaRPr lang="en-US" sz="1700" dirty="0">
              <a:latin typeface="+mn-lt"/>
              <a:cs typeface="Arial" pitchFamily="34" charset="0"/>
            </a:endParaRPr>
          </a:p>
          <a:p>
            <a:pPr marL="742950" lvl="1" indent="-285750" eaLnBrk="0" hangingPunct="0">
              <a:lnSpc>
                <a:spcPts val="10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None/>
              <a:defRPr/>
            </a:pPr>
            <a:r>
              <a:rPr lang="en-US" sz="1700" dirty="0">
                <a:latin typeface="+mn-lt"/>
                <a:cs typeface="Arial" pitchFamily="34" charset="0"/>
              </a:rPr>
              <a:t> </a:t>
            </a:r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r>
              <a:rPr lang="en-US" sz="1700" dirty="0">
                <a:latin typeface="+mn-lt"/>
                <a:cs typeface="Arial" pitchFamily="34" charset="0"/>
              </a:rPr>
              <a:t>DHL, </a:t>
            </a:r>
            <a:r>
              <a:rPr lang="en-US" sz="1700" dirty="0" smtClean="0">
                <a:latin typeface="+mn-lt"/>
                <a:cs typeface="Arial" pitchFamily="34" charset="0"/>
              </a:rPr>
              <a:t>UPS</a:t>
            </a:r>
            <a:r>
              <a:rPr lang="ru-RU" sz="1700" dirty="0" smtClean="0">
                <a:latin typeface="+mn-lt"/>
                <a:cs typeface="Arial" pitchFamily="34" charset="0"/>
              </a:rPr>
              <a:t>, </a:t>
            </a:r>
            <a:r>
              <a:rPr lang="en-US" sz="1700" dirty="0" smtClean="0">
                <a:latin typeface="+mn-lt"/>
                <a:cs typeface="Arial" pitchFamily="34" charset="0"/>
              </a:rPr>
              <a:t>KPMG</a:t>
            </a:r>
            <a:r>
              <a:rPr lang="en-US" sz="1700" dirty="0">
                <a:latin typeface="+mn-lt"/>
                <a:cs typeface="Arial" pitchFamily="34" charset="0"/>
              </a:rPr>
              <a:t>, Deloitte, HP, Intel, Microsoft, </a:t>
            </a:r>
            <a:r>
              <a:rPr lang="en-US" sz="1700" dirty="0" smtClean="0">
                <a:latin typeface="+mn-lt"/>
                <a:cs typeface="Arial" pitchFamily="34" charset="0"/>
              </a:rPr>
              <a:t>Samsung, </a:t>
            </a:r>
            <a:r>
              <a:rPr lang="en-US" sz="1700" dirty="0">
                <a:latin typeface="+mn-lt"/>
                <a:cs typeface="Arial" pitchFamily="34" charset="0"/>
              </a:rPr>
              <a:t>Mercedes, BMW, Boeing</a:t>
            </a:r>
          </a:p>
          <a:p>
            <a:pPr marL="742950" lvl="1" indent="-285750" eaLnBrk="0" hangingPunct="0">
              <a:lnSpc>
                <a:spcPts val="1400"/>
              </a:lnSpc>
              <a:spcBef>
                <a:spcPct val="20000"/>
              </a:spcBef>
              <a:buClr>
                <a:srgbClr val="005EA4"/>
              </a:buClr>
              <a:defRPr/>
            </a:pPr>
            <a:r>
              <a:rPr lang="en-US" sz="1700" dirty="0">
                <a:latin typeface="+mn-lt"/>
                <a:cs typeface="Arial" pitchFamily="34" charset="0"/>
              </a:rPr>
              <a:t> </a:t>
            </a:r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r>
              <a:rPr lang="ru-RU" sz="1700" dirty="0">
                <a:latin typeface="+mn-lt"/>
                <a:cs typeface="Arial" pitchFamily="34" charset="0"/>
              </a:rPr>
              <a:t>Олимпийский комитет России</a:t>
            </a:r>
            <a:r>
              <a:rPr lang="en-US" sz="1700" dirty="0">
                <a:latin typeface="+mn-lt"/>
                <a:cs typeface="Arial" pitchFamily="34" charset="0"/>
              </a:rPr>
              <a:t>, </a:t>
            </a:r>
            <a:r>
              <a:rPr lang="ru-RU" sz="1700" dirty="0" smtClean="0">
                <a:latin typeface="+mn-lt"/>
                <a:cs typeface="Arial" pitchFamily="34" charset="0"/>
              </a:rPr>
              <a:t>Российский </a:t>
            </a:r>
            <a:r>
              <a:rPr lang="ru-RU" sz="1700" dirty="0">
                <a:latin typeface="+mn-lt"/>
                <a:cs typeface="Arial" pitchFamily="34" charset="0"/>
              </a:rPr>
              <a:t>футбольный союз</a:t>
            </a:r>
            <a:endParaRPr lang="en-US" sz="1700" dirty="0">
              <a:latin typeface="+mn-lt"/>
              <a:cs typeface="Arial" pitchFamily="34" charset="0"/>
            </a:endParaRPr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defRPr/>
            </a:pPr>
            <a:endParaRPr lang="en-US" sz="1700" dirty="0">
              <a:latin typeface="+mn-lt"/>
            </a:endParaRPr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endParaRPr lang="en-US" sz="1700" dirty="0">
              <a:latin typeface="+mn-lt"/>
            </a:endParaRPr>
          </a:p>
          <a:p>
            <a:pPr marL="742950" lvl="1" indent="-285750" eaLnBrk="0" hangingPunct="0">
              <a:lnSpc>
                <a:spcPts val="2100"/>
              </a:lnSpc>
              <a:spcBef>
                <a:spcPct val="20000"/>
              </a:spcBef>
              <a:buClr>
                <a:srgbClr val="005EA4"/>
              </a:buClr>
              <a:buFont typeface="Arial" pitchFamily="34" charset="0"/>
              <a:buChar char="•"/>
              <a:defRPr/>
            </a:pPr>
            <a:endParaRPr lang="ru-RU" sz="17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Программные решения </a:t>
            </a:r>
            <a:r>
              <a:rPr lang="ru-RU" dirty="0" err="1" smtClean="0"/>
              <a:t>Такском-Спринтер</a:t>
            </a:r>
            <a:endParaRPr lang="ru-RU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11560" y="1268760"/>
            <a:ext cx="7886700" cy="12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05EA4"/>
                </a:solidFill>
              </a:rPr>
              <a:t>Компания «Такском» стала первым специализированным оператором связи, предлагающим три разных варианта </a:t>
            </a:r>
            <a:r>
              <a:rPr lang="ru-RU" sz="2200" b="1" dirty="0" smtClean="0">
                <a:solidFill>
                  <a:srgbClr val="005EA4"/>
                </a:solidFill>
              </a:rPr>
              <a:t>программных </a:t>
            </a:r>
            <a:r>
              <a:rPr lang="ru-RU" sz="2200" b="1" dirty="0">
                <a:solidFill>
                  <a:srgbClr val="005EA4"/>
                </a:solidFill>
              </a:rPr>
              <a:t>решений для сдачи отчетности через Интернет на базе системы «Такском-Спринтер»:</a:t>
            </a:r>
            <a:endParaRPr lang="ru-RU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1659142" cy="25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540" t="14748" r="17610" b="9521"/>
          <a:stretch>
            <a:fillRect/>
          </a:stretch>
        </p:blipFill>
        <p:spPr bwMode="auto">
          <a:xfrm flipH="1">
            <a:off x="7020272" y="2492896"/>
            <a:ext cx="16355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2000" t="11582" r="16000" b="11806"/>
          <a:stretch>
            <a:fillRect/>
          </a:stretch>
        </p:blipFill>
        <p:spPr bwMode="auto">
          <a:xfrm>
            <a:off x="6300192" y="4797152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835150" y="2492375"/>
            <a:ext cx="51133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ts val="19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latin typeface="+mn-lt"/>
                <a:cs typeface="+mn-cs"/>
              </a:rPr>
              <a:t>  </a:t>
            </a:r>
            <a:endParaRPr lang="ru-RU" sz="1600" dirty="0"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ts val="17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  <a:defRPr/>
            </a:pPr>
            <a:r>
              <a:rPr lang="ru-RU" sz="1600" b="1" dirty="0">
                <a:latin typeface="+mn-lt"/>
                <a:cs typeface="+mn-cs"/>
              </a:rPr>
              <a:t>«ПК Спринтер»</a:t>
            </a:r>
            <a:r>
              <a:rPr lang="ru-RU" sz="1600" dirty="0">
                <a:latin typeface="+mn-lt"/>
                <a:cs typeface="+mn-cs"/>
              </a:rPr>
              <a:t>: программный комплекс устанавливается на компьютере бухгалтера и работает по принципу защищенной электронной почты</a:t>
            </a:r>
          </a:p>
          <a:p>
            <a:pPr marL="742950" lvl="1" indent="-285750" eaLnBrk="0" hangingPunct="0">
              <a:lnSpc>
                <a:spcPts val="17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ts val="19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None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ts val="16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rgbClr val="005EA4"/>
                </a:solidFill>
                <a:latin typeface="+mn-lt"/>
                <a:cs typeface="+mn-cs"/>
              </a:rPr>
              <a:t>	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27784" y="3645024"/>
            <a:ext cx="4391918" cy="11255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Онлайн-Спринтер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сдача отчетности через Интернет с любого компьютера через защищенный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онлайн-интерфейс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051720" y="4941168"/>
            <a:ext cx="4022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ts val="1700"/>
              </a:lnSpc>
              <a:spcBef>
                <a:spcPct val="20000"/>
              </a:spcBef>
              <a:buClr>
                <a:srgbClr val="005EA4"/>
              </a:buClr>
              <a:buFont typeface="Arial" charset="0"/>
              <a:buChar char="•"/>
            </a:pPr>
            <a:r>
              <a:rPr lang="ru-RU" sz="1600" b="1" dirty="0">
                <a:latin typeface="+mn-lt"/>
              </a:rPr>
              <a:t>«1С-Спринтер»</a:t>
            </a:r>
            <a:r>
              <a:rPr lang="ru-RU" sz="1600" dirty="0">
                <a:latin typeface="+mn-lt"/>
              </a:rPr>
              <a:t>: сдача отчетности через Интернет непосредственно из программы «1С:Предприятие 8»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Схема документооборота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73112-3CD8-4809-966F-A2B32BF0C4B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14" descr="C:\Documents and Settings\shevchenkoms\Рабочий стол\Схема ЭДО 534 (14).jpg"/>
          <p:cNvPicPr>
            <a:picLocks noChangeAspect="1" noChangeArrowheads="1"/>
          </p:cNvPicPr>
          <p:nvPr/>
        </p:nvPicPr>
        <p:blipFill>
          <a:blip r:embed="rId2" cstate="print"/>
          <a:srcRect t="2777" r="3922"/>
          <a:stretch>
            <a:fillRect/>
          </a:stretch>
        </p:blipFill>
        <p:spPr bwMode="auto">
          <a:xfrm>
            <a:off x="1071587" y="1212869"/>
            <a:ext cx="700087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Тарифные планы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42910" y="1214422"/>
            <a:ext cx="8072493" cy="642929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Для того чтобы сделать работу бухгалтеров более приятной и спокойной,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компания «Такском» предлагает своим клиентам </a:t>
            </a:r>
            <a:r>
              <a:rPr lang="ru-RU" sz="1600" b="1" dirty="0" smtClean="0">
                <a:solidFill>
                  <a:srgbClr val="0070C0"/>
                </a:solidFill>
              </a:rPr>
              <a:t>новую линейку тарифных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планов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724"/>
          <a:stretch>
            <a:fillRect/>
          </a:stretch>
        </p:blipFill>
        <p:spPr bwMode="auto">
          <a:xfrm>
            <a:off x="1043608" y="1844824"/>
            <a:ext cx="75962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услуги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28649" y="1831995"/>
            <a:ext cx="4000475" cy="1311253"/>
          </a:xfrm>
        </p:spPr>
        <p:txBody>
          <a:bodyPr>
            <a:normAutofit/>
          </a:bodyPr>
          <a:lstStyle/>
          <a:p>
            <a:pPr marL="985838" indent="0">
              <a:buNone/>
              <a:tabLst>
                <a:tab pos="1076325" algn="l"/>
              </a:tabLst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Представление отчетности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400" dirty="0" smtClean="0"/>
              <a:t>в Федеральную налоговую службу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marL="985838" indent="0">
              <a:buNone/>
              <a:tabLst>
                <a:tab pos="1076325" algn="l"/>
              </a:tabLst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985838" indent="0">
              <a:buNone/>
              <a:tabLst>
                <a:tab pos="1076325" algn="l"/>
              </a:tabLst>
            </a:pPr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14554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676656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29124" y="2201283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0">
              <a:buNone/>
              <a:tabLst>
                <a:tab pos="1076325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Представление отчетности</a:t>
            </a:r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400" dirty="0" smtClean="0"/>
              <a:t>в Пенсионный фонд 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701481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0">
              <a:buNone/>
              <a:tabLst>
                <a:tab pos="1076325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Представление отчетности</a:t>
            </a:r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400" dirty="0" smtClean="0"/>
              <a:t>в Фонд социального страхования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643314"/>
            <a:ext cx="4357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0">
              <a:buNone/>
              <a:tabLst>
                <a:tab pos="1076325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Представление отчетности</a:t>
            </a:r>
          </a:p>
          <a:p>
            <a:pPr marL="985838" indent="0">
              <a:buNone/>
              <a:tabLst>
                <a:tab pos="1076325" algn="l"/>
              </a:tabLst>
            </a:pPr>
            <a:r>
              <a:rPr lang="ru-RU" sz="1400" dirty="0" smtClean="0"/>
              <a:t>в Федеральную службу государственной статистики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8-800-250-73-45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715</Words>
  <Application>Microsoft Office PowerPoint</Application>
  <PresentationFormat>Экран (4:3)</PresentationFormat>
  <Paragraphs>154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ТАКСКОМ-СПРИНТЕР Отчетность через Интернет</vt:lpstr>
      <vt:lpstr>Слайд 2</vt:lpstr>
      <vt:lpstr>Слайд 3</vt:lpstr>
      <vt:lpstr>«Такском» - спецоператор связи</vt:lpstr>
      <vt:lpstr>Основные клиенты</vt:lpstr>
      <vt:lpstr>Программные решения Такском-Спринтер</vt:lpstr>
      <vt:lpstr>Схема документооборота</vt:lpstr>
      <vt:lpstr>Тарифные планы </vt:lpstr>
      <vt:lpstr>Сервисы и услуги </vt:lpstr>
      <vt:lpstr>Сервисы и услуги </vt:lpstr>
      <vt:lpstr>Сервисы и услуги </vt:lpstr>
      <vt:lpstr>Сервисы и услуги</vt:lpstr>
      <vt:lpstr>Как стать абонентом?</vt:lpstr>
      <vt:lpstr>Слайд 14</vt:lpstr>
    </vt:vector>
  </TitlesOfParts>
  <Company>Taxcom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Taxcom</dc:creator>
  <cp:lastModifiedBy>KozminaJI</cp:lastModifiedBy>
  <cp:revision>48</cp:revision>
  <dcterms:created xsi:type="dcterms:W3CDTF">2012-08-02T11:43:25Z</dcterms:created>
  <dcterms:modified xsi:type="dcterms:W3CDTF">2013-02-07T10:18:29Z</dcterms:modified>
</cp:coreProperties>
</file>